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48" r:id="rId2"/>
    <p:sldId id="261" r:id="rId3"/>
    <p:sldId id="445" r:id="rId4"/>
    <p:sldId id="391" r:id="rId5"/>
    <p:sldId id="342" r:id="rId6"/>
    <p:sldId id="344" r:id="rId7"/>
    <p:sldId id="346" r:id="rId8"/>
    <p:sldId id="354" r:id="rId9"/>
    <p:sldId id="353" r:id="rId10"/>
    <p:sldId id="392" r:id="rId11"/>
    <p:sldId id="357" r:id="rId12"/>
    <p:sldId id="359" r:id="rId13"/>
    <p:sldId id="361" r:id="rId14"/>
    <p:sldId id="362" r:id="rId15"/>
    <p:sldId id="363" r:id="rId16"/>
    <p:sldId id="430" r:id="rId17"/>
    <p:sldId id="395" r:id="rId18"/>
    <p:sldId id="345" r:id="rId19"/>
    <p:sldId id="365" r:id="rId20"/>
    <p:sldId id="367" r:id="rId21"/>
    <p:sldId id="366" r:id="rId22"/>
    <p:sldId id="369" r:id="rId23"/>
    <p:sldId id="374" r:id="rId24"/>
    <p:sldId id="444" r:id="rId25"/>
    <p:sldId id="384" r:id="rId26"/>
    <p:sldId id="376" r:id="rId27"/>
    <p:sldId id="449" r:id="rId28"/>
    <p:sldId id="450" r:id="rId29"/>
    <p:sldId id="355" r:id="rId30"/>
    <p:sldId id="437" r:id="rId31"/>
    <p:sldId id="443" r:id="rId32"/>
    <p:sldId id="368" r:id="rId33"/>
    <p:sldId id="398" r:id="rId34"/>
    <p:sldId id="381" r:id="rId35"/>
    <p:sldId id="388" r:id="rId36"/>
    <p:sldId id="422" r:id="rId37"/>
    <p:sldId id="415" r:id="rId38"/>
    <p:sldId id="416" r:id="rId39"/>
    <p:sldId id="418" r:id="rId40"/>
    <p:sldId id="421" r:id="rId41"/>
    <p:sldId id="423" r:id="rId42"/>
    <p:sldId id="424" r:id="rId43"/>
    <p:sldId id="413" r:id="rId44"/>
    <p:sldId id="410" r:id="rId45"/>
    <p:sldId id="400" r:id="rId46"/>
    <p:sldId id="426" r:id="rId47"/>
    <p:sldId id="405" r:id="rId48"/>
    <p:sldId id="406" r:id="rId49"/>
    <p:sldId id="412" r:id="rId50"/>
    <p:sldId id="435" r:id="rId51"/>
    <p:sldId id="436" r:id="rId52"/>
    <p:sldId id="446" r:id="rId53"/>
    <p:sldId id="447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23" autoAdjust="0"/>
    <p:restoredTop sz="94660"/>
  </p:normalViewPr>
  <p:slideViewPr>
    <p:cSldViewPr snapToGrid="0">
      <p:cViewPr varScale="1">
        <p:scale>
          <a:sx n="85" d="100"/>
          <a:sy n="85" d="100"/>
        </p:scale>
        <p:origin x="71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1DDDC0-9A1B-40A0-8A29-69E465F652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41CE2E-CD29-4FE9-83E4-6F1C4C1BFF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7C7FAE-174D-4661-8A12-39370EE6D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E4329-EA71-4D2F-8CBE-D8AF76687BAD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9F8175-B6C4-47E3-9151-6DDB26FD4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917F80-39AD-4D8B-AC61-49E005F62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9911C-41D8-43D0-937A-5EBBC9D93E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868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DFC2F6-4404-4399-99C0-C54882D3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EE95D1-16F2-455A-9EB9-0AB074241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305D47-3DF5-44DA-8842-A849DD8F7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E4329-EA71-4D2F-8CBE-D8AF76687BAD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409E4A-7756-4220-B1E4-586D92CF1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B614B4-2C2D-46D3-A4EB-33E48C00F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9911C-41D8-43D0-937A-5EBBC9D93E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569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3E9980B-3F49-47E8-B223-20E05487B2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99C1E4-5A2F-4031-A2EA-E75552D494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8A3954-B3F2-4B7A-8118-BBB2C432F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E4329-EA71-4D2F-8CBE-D8AF76687BAD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9C7926-18E4-471F-BD9E-1A903461D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E77A4C-6C39-4F44-B03E-A52DBD9CF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9911C-41D8-43D0-937A-5EBBC9D93E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89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61EA7B-DBF7-4A86-83DC-A918310ED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74E3CA-C056-4619-9E6A-B2CB529F1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165A5C-7672-4294-9EE5-96683A782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E4329-EA71-4D2F-8CBE-D8AF76687BAD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E773B1-2642-4274-94B0-C293E93F2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79BA93-4B0B-45D9-B6BD-9A8BD7252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9911C-41D8-43D0-937A-5EBBC9D93E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568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59F20-55E2-4485-8818-9F5927953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E93F02-998F-4E15-A769-EB009584E3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3555EC-BC58-4C23-AF71-C6F4D5F91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E4329-EA71-4D2F-8CBE-D8AF76687BAD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16AD4C-91F0-4C1D-AF7A-CA6A24AA2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AE9615-D950-4F45-A56F-238642AC5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9911C-41D8-43D0-937A-5EBBC9D93E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017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FCD383-06DC-41BC-934B-45366D13D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74EBCB-CD7C-410B-9068-CD851AA1DB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C1B6E8-C5F0-44E1-BF69-D7F06CCCB7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1D321D-4CDE-42E3-A567-79FA4BBB9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E4329-EA71-4D2F-8CBE-D8AF76687BAD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4F7D4E-207F-4FCB-8EFD-122D17D68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624957-06BF-48F4-8C3B-3E2AFC6D4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9911C-41D8-43D0-937A-5EBBC9D93E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750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D03426-5C9C-4503-950A-2EF9824A3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C4B88C-6ECC-4804-B311-1B5BCA385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725BF5-D51C-4BE6-B818-AFC0F98A9C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68C1763-A6F1-43B8-A350-F885B0EBCF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D6545E0-FF37-4B4B-94AE-F7736A8EC8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73A6CB6-C1AC-484C-9A5A-9FB200432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E4329-EA71-4D2F-8CBE-D8AF76687BAD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AF89A3-F160-49B1-BE9C-4671F95B8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72D6937-03BC-4ACF-BE6C-49883D29B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9911C-41D8-43D0-937A-5EBBC9D93E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470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4F466B-6CDB-4773-A6FF-81B6E912B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7DD9290-EF64-4373-8C51-B055CF954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E4329-EA71-4D2F-8CBE-D8AF76687BAD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AE1A30-9B5D-4B11-9212-01246133A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2336E7-BDA6-4251-9A79-A62856348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9911C-41D8-43D0-937A-5EBBC9D93E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014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8A3CF7C-1C54-44A4-A1FF-49E86570D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E4329-EA71-4D2F-8CBE-D8AF76687BAD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F01FAA-8B95-4FA6-82B5-AF50C7FEB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D865F7-151B-4D26-84F0-0D9B902E4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9911C-41D8-43D0-937A-5EBBC9D93E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929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9927E-C78A-4D48-838C-205C99AD0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D5564F-AA58-4929-98C0-DCB35F9E8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39EBD9-DBA5-49E6-873F-8E6E1037CC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77756E-1A44-480C-AC5F-8CC3BE1DC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E4329-EA71-4D2F-8CBE-D8AF76687BAD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BED0AF-BFDF-497D-B96F-114A31C2B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21FFEB-D00B-4EEA-849B-1252B8990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9911C-41D8-43D0-937A-5EBBC9D93E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853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215BAF-0611-4DD2-A841-6F5935053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52BD1D8-8BCF-46D3-9F3C-5D4134451A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AB094E-4EB2-4C20-85E3-7133E48559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89ABDF-E077-4204-83E6-55CA53111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E4329-EA71-4D2F-8CBE-D8AF76687BAD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AAC91D-2485-4933-84AA-225948841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AF3D7D-2C99-4FA2-A1A5-0AC5D3B08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9911C-41D8-43D0-937A-5EBBC9D93E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803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5C8BC18-93E0-4107-898E-974F5007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65EE3F-C446-4F16-8C30-BF035FDC8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393580-5E31-4368-A525-5C91E6C61E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E4329-EA71-4D2F-8CBE-D8AF76687BAD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FDFC31-63B6-48CE-B6D3-022C9D06B8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0BCC78-21C4-40E0-8D63-F4527C53DD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39911C-41D8-43D0-937A-5EBBC9D93E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914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1.png"/><Relationship Id="rId7" Type="http://schemas.openxmlformats.org/officeDocument/2006/relationships/image" Target="../media/image15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B3EFC5-4D4B-41C4-9AD5-6721F55FA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V1.2 </a:t>
            </a:r>
            <a:r>
              <a:rPr lang="ko-KR" altLang="en-US" dirty="0"/>
              <a:t>소멸된 카드 내용 추가</a:t>
            </a:r>
          </a:p>
        </p:txBody>
      </p:sp>
    </p:spTree>
    <p:extLst>
      <p:ext uri="{BB962C8B-B14F-4D97-AF65-F5344CB8AC3E}">
        <p14:creationId xmlns:p14="http://schemas.microsoft.com/office/powerpoint/2010/main" val="624459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3CE24FE-9191-4501-A64D-9EB5FD865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045" y="785821"/>
            <a:ext cx="9553363" cy="537376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6A78D1D-AC04-4F0C-90CB-51D7DDB1DB78}"/>
              </a:ext>
            </a:extLst>
          </p:cNvPr>
          <p:cNvSpPr txBox="1"/>
          <p:nvPr/>
        </p:nvSpPr>
        <p:spPr>
          <a:xfrm>
            <a:off x="197296" y="19824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설명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6A6A94-9974-4A2C-891F-0BF8199CED9D}"/>
              </a:ext>
            </a:extLst>
          </p:cNvPr>
          <p:cNvSpPr txBox="1"/>
          <p:nvPr/>
        </p:nvSpPr>
        <p:spPr>
          <a:xfrm>
            <a:off x="3152878" y="403461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</a:rPr>
              <a:t>골드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32A71C8-3442-4BDB-BB3E-512E055686E4}"/>
              </a:ext>
            </a:extLst>
          </p:cNvPr>
          <p:cNvCxnSpPr>
            <a:cxnSpLocks/>
          </p:cNvCxnSpPr>
          <p:nvPr/>
        </p:nvCxnSpPr>
        <p:spPr>
          <a:xfrm flipH="1" flipV="1">
            <a:off x="3354415" y="661254"/>
            <a:ext cx="1" cy="26201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8189E8C-3FB0-46B0-A45C-732C5A976C1D}"/>
              </a:ext>
            </a:extLst>
          </p:cNvPr>
          <p:cNvSpPr txBox="1"/>
          <p:nvPr/>
        </p:nvSpPr>
        <p:spPr>
          <a:xfrm>
            <a:off x="11474439" y="103047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</a:rPr>
              <a:t>옵션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F3AA4AB-0D74-4CCB-9855-D652A5CF20FD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10940408" y="1153583"/>
            <a:ext cx="53403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E93E12D-C53B-4DE3-A0DD-926FD07D9324}"/>
              </a:ext>
            </a:extLst>
          </p:cNvPr>
          <p:cNvSpPr txBox="1"/>
          <p:nvPr/>
        </p:nvSpPr>
        <p:spPr>
          <a:xfrm>
            <a:off x="4718133" y="377365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</a:rPr>
              <a:t>필드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6BDD61D-6F60-435F-B30E-400CC5449E8C}"/>
              </a:ext>
            </a:extLst>
          </p:cNvPr>
          <p:cNvCxnSpPr>
            <a:cxnSpLocks/>
          </p:cNvCxnSpPr>
          <p:nvPr/>
        </p:nvCxnSpPr>
        <p:spPr>
          <a:xfrm flipH="1" flipV="1">
            <a:off x="4938706" y="700539"/>
            <a:ext cx="1208169" cy="22772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3EF56BB-77C9-4449-82CC-F79EE0D78226}"/>
              </a:ext>
            </a:extLst>
          </p:cNvPr>
          <p:cNvSpPr txBox="1"/>
          <p:nvPr/>
        </p:nvSpPr>
        <p:spPr>
          <a:xfrm>
            <a:off x="5586052" y="6499817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</a:rPr>
              <a:t>카드 배치 현황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97863EF-E6F7-45E2-9F9F-141303B8D865}"/>
              </a:ext>
            </a:extLst>
          </p:cNvPr>
          <p:cNvCxnSpPr>
            <a:cxnSpLocks/>
          </p:cNvCxnSpPr>
          <p:nvPr/>
        </p:nvCxnSpPr>
        <p:spPr>
          <a:xfrm>
            <a:off x="6107990" y="6063385"/>
            <a:ext cx="0" cy="32317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3E1F2BE-F47E-470D-B721-88B3F6F2E027}"/>
              </a:ext>
            </a:extLst>
          </p:cNvPr>
          <p:cNvSpPr txBox="1"/>
          <p:nvPr/>
        </p:nvSpPr>
        <p:spPr>
          <a:xfrm>
            <a:off x="680468" y="3711067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</a:rPr>
              <a:t>체력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E3811CD-F75A-4105-9272-45D6AD5A055F}"/>
              </a:ext>
            </a:extLst>
          </p:cNvPr>
          <p:cNvCxnSpPr>
            <a:cxnSpLocks/>
          </p:cNvCxnSpPr>
          <p:nvPr/>
        </p:nvCxnSpPr>
        <p:spPr>
          <a:xfrm flipH="1">
            <a:off x="1144569" y="3816744"/>
            <a:ext cx="727203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8527F69-1798-4E56-8945-54A1756E7C9E}"/>
              </a:ext>
            </a:extLst>
          </p:cNvPr>
          <p:cNvCxnSpPr>
            <a:cxnSpLocks/>
          </p:cNvCxnSpPr>
          <p:nvPr/>
        </p:nvCxnSpPr>
        <p:spPr>
          <a:xfrm flipH="1" flipV="1">
            <a:off x="9713168" y="700539"/>
            <a:ext cx="341665" cy="3299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48A3FEE-012C-4E1C-B2D4-00987EEA7609}"/>
              </a:ext>
            </a:extLst>
          </p:cNvPr>
          <p:cNvSpPr txBox="1"/>
          <p:nvPr/>
        </p:nvSpPr>
        <p:spPr>
          <a:xfrm>
            <a:off x="9366991" y="381839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모든 카드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267D80D-701D-402B-BFAC-240237EF1D6F}"/>
              </a:ext>
            </a:extLst>
          </p:cNvPr>
          <p:cNvSpPr txBox="1"/>
          <p:nvPr/>
        </p:nvSpPr>
        <p:spPr>
          <a:xfrm>
            <a:off x="1669106" y="412483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</a:rPr>
              <a:t>캐릭터 이름</a:t>
            </a: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98BDEABE-8136-4679-AB68-6BAEAB219CD1}"/>
              </a:ext>
            </a:extLst>
          </p:cNvPr>
          <p:cNvCxnSpPr>
            <a:cxnSpLocks/>
          </p:cNvCxnSpPr>
          <p:nvPr/>
        </p:nvCxnSpPr>
        <p:spPr>
          <a:xfrm flipH="1" flipV="1">
            <a:off x="2078977" y="670276"/>
            <a:ext cx="1" cy="26201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785F7581-2C57-4993-B036-FAAF2E8E6253}"/>
              </a:ext>
            </a:extLst>
          </p:cNvPr>
          <p:cNvSpPr txBox="1"/>
          <p:nvPr/>
        </p:nvSpPr>
        <p:spPr>
          <a:xfrm>
            <a:off x="556386" y="2977817"/>
            <a:ext cx="610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캐릭터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3D730C-C0A5-4A97-AC38-F3FB1D0C2922}"/>
              </a:ext>
            </a:extLst>
          </p:cNvPr>
          <p:cNvCxnSpPr>
            <a:cxnSpLocks/>
          </p:cNvCxnSpPr>
          <p:nvPr/>
        </p:nvCxnSpPr>
        <p:spPr>
          <a:xfrm flipH="1" flipV="1">
            <a:off x="1144570" y="3083494"/>
            <a:ext cx="909496" cy="1483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CDC49BB8-8672-48CC-B790-732AC5D9BCD3}"/>
              </a:ext>
            </a:extLst>
          </p:cNvPr>
          <p:cNvSpPr txBox="1"/>
          <p:nvPr/>
        </p:nvSpPr>
        <p:spPr>
          <a:xfrm>
            <a:off x="9894124" y="6342421"/>
            <a:ext cx="1422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</a:rPr>
              <a:t>버린 카드 더미 </a:t>
            </a:r>
            <a:r>
              <a:rPr lang="en-US" altLang="ko-KR" sz="1000" dirty="0">
                <a:solidFill>
                  <a:srgbClr val="FF0000"/>
                </a:solidFill>
              </a:rPr>
              <a:t>(</a:t>
            </a:r>
            <a:r>
              <a:rPr lang="ko-KR" altLang="en-US" sz="1000" dirty="0">
                <a:solidFill>
                  <a:srgbClr val="FF0000"/>
                </a:solidFill>
              </a:rPr>
              <a:t>개수</a:t>
            </a:r>
            <a:r>
              <a:rPr lang="en-US" altLang="ko-KR" sz="1000" dirty="0">
                <a:solidFill>
                  <a:srgbClr val="FF0000"/>
                </a:solidFill>
              </a:rPr>
              <a:t>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466C9725-DEC2-4084-BDF5-5DC943D61CC2}"/>
              </a:ext>
            </a:extLst>
          </p:cNvPr>
          <p:cNvCxnSpPr>
            <a:cxnSpLocks/>
          </p:cNvCxnSpPr>
          <p:nvPr/>
        </p:nvCxnSpPr>
        <p:spPr>
          <a:xfrm>
            <a:off x="10605216" y="5905989"/>
            <a:ext cx="0" cy="32317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3C84C816-661A-48C4-914D-27638BDB6B7B}"/>
              </a:ext>
            </a:extLst>
          </p:cNvPr>
          <p:cNvSpPr txBox="1"/>
          <p:nvPr/>
        </p:nvSpPr>
        <p:spPr>
          <a:xfrm>
            <a:off x="1508171" y="6265879"/>
            <a:ext cx="6463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solidFill>
                  <a:srgbClr val="FF0000"/>
                </a:solidFill>
              </a:rPr>
              <a:t>덱</a:t>
            </a:r>
            <a:r>
              <a:rPr lang="en-US" altLang="ko-KR" sz="1000" dirty="0">
                <a:solidFill>
                  <a:srgbClr val="FF0000"/>
                </a:solidFill>
              </a:rPr>
              <a:t>(</a:t>
            </a:r>
            <a:r>
              <a:rPr lang="ko-KR" altLang="en-US" sz="1000" dirty="0">
                <a:solidFill>
                  <a:srgbClr val="FF0000"/>
                </a:solidFill>
              </a:rPr>
              <a:t>개수</a:t>
            </a:r>
            <a:r>
              <a:rPr lang="en-US" altLang="ko-KR" sz="1000" dirty="0">
                <a:solidFill>
                  <a:srgbClr val="FF0000"/>
                </a:solidFill>
              </a:rPr>
              <a:t>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9614985E-7B9A-4974-9983-A59214F00D58}"/>
              </a:ext>
            </a:extLst>
          </p:cNvPr>
          <p:cNvCxnSpPr>
            <a:cxnSpLocks/>
          </p:cNvCxnSpPr>
          <p:nvPr/>
        </p:nvCxnSpPr>
        <p:spPr>
          <a:xfrm>
            <a:off x="1831337" y="5879462"/>
            <a:ext cx="0" cy="32317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EC334CE6-388A-4771-9FB3-0A176DE12A71}"/>
              </a:ext>
            </a:extLst>
          </p:cNvPr>
          <p:cNvCxnSpPr>
            <a:cxnSpLocks/>
            <a:endCxn id="87" idx="2"/>
          </p:cNvCxnSpPr>
          <p:nvPr/>
        </p:nvCxnSpPr>
        <p:spPr>
          <a:xfrm flipV="1">
            <a:off x="6262357" y="491638"/>
            <a:ext cx="51032" cy="58836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DE78761E-B3A1-4E19-94F8-D878758E6152}"/>
              </a:ext>
            </a:extLst>
          </p:cNvPr>
          <p:cNvSpPr txBox="1"/>
          <p:nvPr/>
        </p:nvSpPr>
        <p:spPr>
          <a:xfrm>
            <a:off x="5942133" y="245417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행동 시작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AA8E0E5-4C5D-427D-9234-23872F2E859B}"/>
              </a:ext>
            </a:extLst>
          </p:cNvPr>
          <p:cNvSpPr txBox="1"/>
          <p:nvPr/>
        </p:nvSpPr>
        <p:spPr>
          <a:xfrm>
            <a:off x="7538248" y="483087"/>
            <a:ext cx="9156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</a:rPr>
              <a:t>챕터 조건 창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8FBAA6-7A9C-490B-AD2E-70BDCB39F9E8}"/>
              </a:ext>
            </a:extLst>
          </p:cNvPr>
          <p:cNvSpPr txBox="1"/>
          <p:nvPr/>
        </p:nvSpPr>
        <p:spPr>
          <a:xfrm>
            <a:off x="11253865" y="4141225"/>
            <a:ext cx="6617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탈출구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7619047-B735-4F5E-96C9-275E5053B28A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10264588" y="4264336"/>
            <a:ext cx="989277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588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A00F991-D845-487D-B8B0-624173AE9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733" y="326925"/>
            <a:ext cx="9013028" cy="506982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6A78D1D-AC04-4F0C-90CB-51D7DDB1DB78}"/>
              </a:ext>
            </a:extLst>
          </p:cNvPr>
          <p:cNvSpPr txBox="1"/>
          <p:nvPr/>
        </p:nvSpPr>
        <p:spPr>
          <a:xfrm>
            <a:off x="197296" y="198243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전투 시작</a:t>
            </a:r>
            <a:r>
              <a:rPr lang="en-US" altLang="ko-KR" dirty="0"/>
              <a:t>_2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1F8E604-D0AE-478E-9680-EC88FC361C75}"/>
              </a:ext>
            </a:extLst>
          </p:cNvPr>
          <p:cNvSpPr txBox="1"/>
          <p:nvPr/>
        </p:nvSpPr>
        <p:spPr>
          <a:xfrm>
            <a:off x="1214388" y="4747925"/>
            <a:ext cx="8901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</a:rPr>
              <a:t>행동 범위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93FA047-5993-4921-B522-7A48FC3B4E4E}"/>
              </a:ext>
            </a:extLst>
          </p:cNvPr>
          <p:cNvCxnSpPr>
            <a:cxnSpLocks/>
          </p:cNvCxnSpPr>
          <p:nvPr/>
        </p:nvCxnSpPr>
        <p:spPr>
          <a:xfrm flipH="1">
            <a:off x="2083655" y="3235787"/>
            <a:ext cx="1623116" cy="16178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2306855-23FF-4D55-B634-E92EE111E03D}"/>
              </a:ext>
            </a:extLst>
          </p:cNvPr>
          <p:cNvSpPr txBox="1"/>
          <p:nvPr/>
        </p:nvSpPr>
        <p:spPr>
          <a:xfrm>
            <a:off x="601137" y="5042810"/>
            <a:ext cx="17748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공격 카드 또는 행동 범위가</a:t>
            </a:r>
            <a:endParaRPr lang="en-US" altLang="ko-KR" sz="1000" dirty="0"/>
          </a:p>
          <a:p>
            <a:r>
              <a:rPr lang="ko-KR" altLang="en-US" sz="1000" dirty="0"/>
              <a:t>적힌 카드들이 실행 될 때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해당 카드의 범위가 필드에</a:t>
            </a:r>
            <a:endParaRPr lang="en-US" altLang="ko-KR" sz="1000" dirty="0"/>
          </a:p>
          <a:p>
            <a:r>
              <a:rPr lang="ko-KR" altLang="en-US" sz="1000" dirty="0"/>
              <a:t>표시됩니다</a:t>
            </a:r>
            <a:r>
              <a:rPr lang="en-US" altLang="ko-KR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3993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F3D2AEB-8C13-4095-BB73-74272C10D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068" y="441678"/>
            <a:ext cx="9229901" cy="519181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6A78D1D-AC04-4F0C-90CB-51D7DDB1DB78}"/>
              </a:ext>
            </a:extLst>
          </p:cNvPr>
          <p:cNvSpPr txBox="1"/>
          <p:nvPr/>
        </p:nvSpPr>
        <p:spPr>
          <a:xfrm>
            <a:off x="197296" y="198243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적 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666323-66A6-4ECD-A7D8-9CE24950BF68}"/>
              </a:ext>
            </a:extLst>
          </p:cNvPr>
          <p:cNvSpPr txBox="1"/>
          <p:nvPr/>
        </p:nvSpPr>
        <p:spPr>
          <a:xfrm>
            <a:off x="745031" y="2742703"/>
            <a:ext cx="10987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적의 턴 시작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FE3535C-9C94-4023-B945-51B3C049D4D0}"/>
              </a:ext>
            </a:extLst>
          </p:cNvPr>
          <p:cNvCxnSpPr>
            <a:cxnSpLocks/>
          </p:cNvCxnSpPr>
          <p:nvPr/>
        </p:nvCxnSpPr>
        <p:spPr>
          <a:xfrm flipH="1">
            <a:off x="1698173" y="2848380"/>
            <a:ext cx="3480317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DADF141-E546-4784-82ED-68BAD5A9B5B8}"/>
              </a:ext>
            </a:extLst>
          </p:cNvPr>
          <p:cNvSpPr txBox="1"/>
          <p:nvPr/>
        </p:nvSpPr>
        <p:spPr>
          <a:xfrm>
            <a:off x="514642" y="3037588"/>
            <a:ext cx="1457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모든 행동이 끝난 후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화면 가운데에 짧은 </a:t>
            </a:r>
            <a:endParaRPr lang="en-US" altLang="ko-KR" sz="1000" dirty="0"/>
          </a:p>
          <a:p>
            <a:r>
              <a:rPr lang="ko-KR" altLang="en-US" sz="1000" dirty="0"/>
              <a:t>시간 동안 나타나는</a:t>
            </a:r>
            <a:endParaRPr lang="en-US" altLang="ko-KR" sz="1000" dirty="0"/>
          </a:p>
          <a:p>
            <a:r>
              <a:rPr lang="ko-KR" altLang="en-US" sz="1000" dirty="0"/>
              <a:t>팝업 창입니다</a:t>
            </a:r>
            <a:r>
              <a:rPr lang="en-US" altLang="ko-KR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1643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1EC1AB7-D6BD-43DB-9920-A00F244C2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648" y="1056938"/>
            <a:ext cx="8225220" cy="462668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6A78D1D-AC04-4F0C-90CB-51D7DDB1DB78}"/>
              </a:ext>
            </a:extLst>
          </p:cNvPr>
          <p:cNvSpPr txBox="1"/>
          <p:nvPr/>
        </p:nvSpPr>
        <p:spPr>
          <a:xfrm>
            <a:off x="197296" y="198243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적 턴</a:t>
            </a:r>
            <a:r>
              <a:rPr lang="en-US" altLang="ko-KR" dirty="0"/>
              <a:t>_2_</a:t>
            </a:r>
            <a:r>
              <a:rPr lang="ko-KR" altLang="en-US" dirty="0"/>
              <a:t>훼방 카드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D4C995-4094-4E67-B048-CBD717FE8B8E}"/>
              </a:ext>
            </a:extLst>
          </p:cNvPr>
          <p:cNvSpPr txBox="1"/>
          <p:nvPr/>
        </p:nvSpPr>
        <p:spPr>
          <a:xfrm>
            <a:off x="10226663" y="1347293"/>
            <a:ext cx="1094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훼방 카드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999AF89-01CB-4339-B766-ACD0398BA8FF}"/>
              </a:ext>
            </a:extLst>
          </p:cNvPr>
          <p:cNvCxnSpPr>
            <a:cxnSpLocks/>
          </p:cNvCxnSpPr>
          <p:nvPr/>
        </p:nvCxnSpPr>
        <p:spPr>
          <a:xfrm flipV="1">
            <a:off x="8281531" y="1544850"/>
            <a:ext cx="1911325" cy="140459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6C52CDA-488D-4F96-8E54-B59A75670A3C}"/>
              </a:ext>
            </a:extLst>
          </p:cNvPr>
          <p:cNvSpPr txBox="1"/>
          <p:nvPr/>
        </p:nvSpPr>
        <p:spPr>
          <a:xfrm>
            <a:off x="10159791" y="1641503"/>
            <a:ext cx="19113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캐릭터를 공격한 적이</a:t>
            </a:r>
            <a:r>
              <a:rPr lang="en-US" altLang="ko-KR" sz="1000" dirty="0"/>
              <a:t> </a:t>
            </a:r>
            <a:r>
              <a:rPr lang="ko-KR" altLang="en-US" sz="1000" dirty="0"/>
              <a:t>훼방 </a:t>
            </a:r>
            <a:endParaRPr lang="en-US" altLang="ko-KR" sz="1000" dirty="0"/>
          </a:p>
          <a:p>
            <a:r>
              <a:rPr lang="ko-KR" altLang="en-US" sz="1000" dirty="0"/>
              <a:t>카드를 사용하는 적이라면</a:t>
            </a:r>
            <a:r>
              <a:rPr lang="en-US" altLang="ko-KR" sz="1000" dirty="0"/>
              <a:t>,</a:t>
            </a:r>
            <a:r>
              <a:rPr lang="ko-KR" altLang="en-US" sz="1000" dirty="0"/>
              <a:t> </a:t>
            </a:r>
            <a:endParaRPr lang="en-US" altLang="ko-KR" sz="1000" dirty="0"/>
          </a:p>
          <a:p>
            <a:r>
              <a:rPr lang="ko-KR" altLang="en-US" sz="1000" dirty="0"/>
              <a:t>훼방 카드가 카드 배치 구역에</a:t>
            </a:r>
            <a:endParaRPr lang="en-US" altLang="ko-KR" sz="1000" dirty="0"/>
          </a:p>
          <a:p>
            <a:r>
              <a:rPr lang="ko-KR" altLang="en-US" sz="1000" dirty="0"/>
              <a:t>강제로</a:t>
            </a:r>
            <a:r>
              <a:rPr lang="en-US" altLang="ko-KR" sz="1000" dirty="0"/>
              <a:t> </a:t>
            </a:r>
            <a:r>
              <a:rPr lang="ko-KR" altLang="en-US" sz="1000" dirty="0"/>
              <a:t>배치됩니다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en-US" altLang="ko-KR" sz="1000" dirty="0"/>
              <a:t>( </a:t>
            </a:r>
            <a:r>
              <a:rPr lang="ko-KR" altLang="en-US" sz="1000" dirty="0"/>
              <a:t>어떤 적이든 </a:t>
            </a:r>
            <a:endParaRPr lang="en-US" altLang="ko-KR" sz="1000" dirty="0"/>
          </a:p>
          <a:p>
            <a:r>
              <a:rPr lang="ko-KR" altLang="en-US" sz="1000" dirty="0"/>
              <a:t>무조건 캐릭터에게</a:t>
            </a:r>
            <a:endParaRPr lang="en-US" altLang="ko-KR" sz="1000" dirty="0"/>
          </a:p>
          <a:p>
            <a:r>
              <a:rPr lang="en-US" altLang="ko-KR" sz="1000" dirty="0"/>
              <a:t>1</a:t>
            </a:r>
            <a:r>
              <a:rPr lang="ko-KR" altLang="en-US" sz="1000" dirty="0"/>
              <a:t>의 데미지를 입힙니다</a:t>
            </a:r>
            <a:r>
              <a:rPr lang="en-US" altLang="ko-KR" sz="1000" dirty="0"/>
              <a:t>! 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BDB7BD3-A20C-4748-BB60-1E5E83045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992" y="4925391"/>
            <a:ext cx="448386" cy="448386"/>
          </a:xfrm>
          <a:prstGeom prst="rect">
            <a:avLst/>
          </a:prstGeom>
        </p:spPr>
      </p:pic>
      <p:pic>
        <p:nvPicPr>
          <p:cNvPr id="3" name="그림 2" descr="모니터, 개체이(가) 표시된 사진&#10;&#10;자동 생성된 설명">
            <a:extLst>
              <a:ext uri="{FF2B5EF4-FFF2-40B4-BE49-F238E27FC236}">
                <a16:creationId xmlns:a16="http://schemas.microsoft.com/office/drawing/2014/main" id="{BEED132B-5986-4D71-BB51-1D23EAF3F7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060" y="4218505"/>
            <a:ext cx="982740" cy="1460681"/>
          </a:xfrm>
          <a:prstGeom prst="rect">
            <a:avLst/>
          </a:prstGeom>
        </p:spPr>
      </p:pic>
      <p:pic>
        <p:nvPicPr>
          <p:cNvPr id="5" name="그림 4" descr="모니터, 화면이(가) 표시된 사진&#10;&#10;자동 생성된 설명">
            <a:extLst>
              <a:ext uri="{FF2B5EF4-FFF2-40B4-BE49-F238E27FC236}">
                <a16:creationId xmlns:a16="http://schemas.microsoft.com/office/drawing/2014/main" id="{42DD7DDA-D69D-490D-8E0C-DD7416AE2D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651" y="4240379"/>
            <a:ext cx="982740" cy="143880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F5CBF41-42E6-4CF6-867D-AE18C280A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957" y="5176479"/>
            <a:ext cx="448386" cy="4483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B54AD2C-FEF1-4788-A010-32E5A607A1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957" y="5486400"/>
            <a:ext cx="6623489" cy="192786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D12B89B8-C656-4053-B28D-90C774DE93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297" y="4979180"/>
            <a:ext cx="597056" cy="59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56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7F90A3E-C33C-4D9A-BF75-5EC4FD567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744" y="750224"/>
            <a:ext cx="9129838" cy="513553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6A78D1D-AC04-4F0C-90CB-51D7DDB1DB78}"/>
              </a:ext>
            </a:extLst>
          </p:cNvPr>
          <p:cNvSpPr txBox="1"/>
          <p:nvPr/>
        </p:nvSpPr>
        <p:spPr>
          <a:xfrm>
            <a:off x="197296" y="198243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적 턴</a:t>
            </a:r>
            <a:r>
              <a:rPr lang="en-US" altLang="ko-KR" dirty="0"/>
              <a:t>_3_ </a:t>
            </a:r>
            <a:r>
              <a:rPr lang="ko-KR" altLang="en-US" dirty="0"/>
              <a:t>훼방 카드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FEC3E67-B928-4025-9FCC-BE0A64EA5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653" y="5056469"/>
            <a:ext cx="448386" cy="44838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4F63820-8A48-406C-8827-2A046AFFC5E4}"/>
              </a:ext>
            </a:extLst>
          </p:cNvPr>
          <p:cNvSpPr txBox="1"/>
          <p:nvPr/>
        </p:nvSpPr>
        <p:spPr>
          <a:xfrm>
            <a:off x="2238892" y="6002099"/>
            <a:ext cx="13142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훼방 카드 배치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AD2E0BF-88EE-42B6-80B5-4724591D8601}"/>
              </a:ext>
            </a:extLst>
          </p:cNvPr>
          <p:cNvCxnSpPr>
            <a:cxnSpLocks/>
          </p:cNvCxnSpPr>
          <p:nvPr/>
        </p:nvCxnSpPr>
        <p:spPr>
          <a:xfrm flipH="1">
            <a:off x="3356514" y="5787218"/>
            <a:ext cx="909770" cy="320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34C6460-2E37-4CF9-9B3F-AC618234736E}"/>
              </a:ext>
            </a:extLst>
          </p:cNvPr>
          <p:cNvSpPr txBox="1"/>
          <p:nvPr/>
        </p:nvSpPr>
        <p:spPr>
          <a:xfrm>
            <a:off x="2129926" y="6224117"/>
            <a:ext cx="1457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훼방 카드가 배치된 화면입니다</a:t>
            </a:r>
            <a:r>
              <a:rPr lang="en-US" altLang="ko-KR" sz="1000" dirty="0"/>
              <a:t>.</a:t>
            </a:r>
          </a:p>
        </p:txBody>
      </p:sp>
      <p:pic>
        <p:nvPicPr>
          <p:cNvPr id="11" name="그림 10" descr="모니터, 개체이(가) 표시된 사진&#10;&#10;자동 생성된 설명">
            <a:extLst>
              <a:ext uri="{FF2B5EF4-FFF2-40B4-BE49-F238E27FC236}">
                <a16:creationId xmlns:a16="http://schemas.microsoft.com/office/drawing/2014/main" id="{BDDF854D-C32F-4D83-AFF8-FFF961A57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798" y="4286296"/>
            <a:ext cx="1082814" cy="1609425"/>
          </a:xfrm>
          <a:prstGeom prst="rect">
            <a:avLst/>
          </a:prstGeom>
        </p:spPr>
      </p:pic>
      <p:pic>
        <p:nvPicPr>
          <p:cNvPr id="12" name="그림 11" descr="모니터, 화면이(가) 표시된 사진&#10;&#10;자동 생성된 설명">
            <a:extLst>
              <a:ext uri="{FF2B5EF4-FFF2-40B4-BE49-F238E27FC236}">
                <a16:creationId xmlns:a16="http://schemas.microsoft.com/office/drawing/2014/main" id="{B2A7F494-FE5C-43C2-A18C-472FD9959E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329" y="4295260"/>
            <a:ext cx="1099276" cy="16094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7309C7D-B419-415D-BC5B-F915BE14D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484" y="5330505"/>
            <a:ext cx="448386" cy="448386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A3E5A5EF-6FE3-461C-8D0B-BB7CD6704B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946" y="5151386"/>
            <a:ext cx="597056" cy="59705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DAD1783-E499-4718-BEE2-134814D24D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988" y="5670877"/>
            <a:ext cx="7367560" cy="20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47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12D6149-10DA-4D56-B6C5-F192D5E19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29" y="720783"/>
            <a:ext cx="8739235" cy="491582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6A78D1D-AC04-4F0C-90CB-51D7DDB1DB78}"/>
              </a:ext>
            </a:extLst>
          </p:cNvPr>
          <p:cNvSpPr txBox="1"/>
          <p:nvPr/>
        </p:nvSpPr>
        <p:spPr>
          <a:xfrm>
            <a:off x="197296" y="198243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적 턴</a:t>
            </a:r>
            <a:r>
              <a:rPr lang="en-US" altLang="ko-KR" dirty="0"/>
              <a:t>_3_ </a:t>
            </a:r>
            <a:r>
              <a:rPr lang="ko-KR" altLang="en-US" dirty="0"/>
              <a:t>공격 카드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DC68BA-5F2F-4827-B354-370C4432BF94}"/>
              </a:ext>
            </a:extLst>
          </p:cNvPr>
          <p:cNvSpPr txBox="1"/>
          <p:nvPr/>
        </p:nvSpPr>
        <p:spPr>
          <a:xfrm>
            <a:off x="10226663" y="1347293"/>
            <a:ext cx="1094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</a:rPr>
              <a:t>공격 카드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A178650-DA28-42AF-8D65-DF9D4476EC22}"/>
              </a:ext>
            </a:extLst>
          </p:cNvPr>
          <p:cNvCxnSpPr>
            <a:cxnSpLocks/>
          </p:cNvCxnSpPr>
          <p:nvPr/>
        </p:nvCxnSpPr>
        <p:spPr>
          <a:xfrm flipV="1">
            <a:off x="8281531" y="1544850"/>
            <a:ext cx="1911325" cy="140459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8BFBF8B-F1E9-406F-81D8-D9F52BE2B211}"/>
              </a:ext>
            </a:extLst>
          </p:cNvPr>
          <p:cNvSpPr txBox="1"/>
          <p:nvPr/>
        </p:nvSpPr>
        <p:spPr>
          <a:xfrm>
            <a:off x="10159791" y="1641503"/>
            <a:ext cx="19113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캐릭터를 공격한 적이</a:t>
            </a:r>
            <a:r>
              <a:rPr lang="en-US" altLang="ko-KR" sz="1000" dirty="0"/>
              <a:t> </a:t>
            </a:r>
            <a:r>
              <a:rPr lang="ko-KR" altLang="en-US" sz="1000" dirty="0"/>
              <a:t>훼방 </a:t>
            </a:r>
            <a:endParaRPr lang="en-US" altLang="ko-KR" sz="1000" dirty="0"/>
          </a:p>
          <a:p>
            <a:r>
              <a:rPr lang="ko-KR" altLang="en-US" sz="1000" dirty="0"/>
              <a:t>카드를 사용하는 적이라면</a:t>
            </a:r>
            <a:r>
              <a:rPr lang="en-US" altLang="ko-KR" sz="1000" dirty="0"/>
              <a:t>,</a:t>
            </a:r>
            <a:r>
              <a:rPr lang="ko-KR" altLang="en-US" sz="1000" dirty="0"/>
              <a:t> </a:t>
            </a:r>
            <a:endParaRPr lang="en-US" altLang="ko-KR" sz="1000" dirty="0"/>
          </a:p>
          <a:p>
            <a:r>
              <a:rPr lang="ko-KR" altLang="en-US" sz="1000" dirty="0"/>
              <a:t>해당 카드에 적힌 내용이</a:t>
            </a:r>
            <a:endParaRPr lang="en-US" altLang="ko-KR" sz="1000" dirty="0"/>
          </a:p>
          <a:p>
            <a:r>
              <a:rPr lang="ko-KR" altLang="en-US" sz="1000" dirty="0"/>
              <a:t>강제로 실행됩니다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en-US" altLang="ko-KR" sz="1000" dirty="0"/>
              <a:t>( </a:t>
            </a:r>
            <a:r>
              <a:rPr lang="ko-KR" altLang="en-US" sz="1000" dirty="0"/>
              <a:t>어떤 적이든 </a:t>
            </a:r>
            <a:endParaRPr lang="en-US" altLang="ko-KR" sz="1000" dirty="0"/>
          </a:p>
          <a:p>
            <a:r>
              <a:rPr lang="ko-KR" altLang="en-US" sz="1000" dirty="0"/>
              <a:t>무조건 캐릭터에게</a:t>
            </a:r>
            <a:endParaRPr lang="en-US" altLang="ko-KR" sz="1000" dirty="0"/>
          </a:p>
          <a:p>
            <a:r>
              <a:rPr lang="en-US" altLang="ko-KR" sz="1000" dirty="0"/>
              <a:t>1</a:t>
            </a:r>
            <a:r>
              <a:rPr lang="ko-KR" altLang="en-US" sz="1000" dirty="0"/>
              <a:t>의 데미지를 입힙니다</a:t>
            </a:r>
            <a:r>
              <a:rPr lang="en-US" altLang="ko-KR" sz="1000" dirty="0"/>
              <a:t>! )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29E6945-4C94-465B-952E-1A202F6624FC}"/>
              </a:ext>
            </a:extLst>
          </p:cNvPr>
          <p:cNvCxnSpPr>
            <a:cxnSpLocks/>
          </p:cNvCxnSpPr>
          <p:nvPr/>
        </p:nvCxnSpPr>
        <p:spPr>
          <a:xfrm flipH="1">
            <a:off x="5818783" y="5694394"/>
            <a:ext cx="1253821" cy="46523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B9CD9C9-FE96-4B39-8D8C-F5E3BE841C65}"/>
              </a:ext>
            </a:extLst>
          </p:cNvPr>
          <p:cNvCxnSpPr>
            <a:cxnSpLocks/>
          </p:cNvCxnSpPr>
          <p:nvPr/>
        </p:nvCxnSpPr>
        <p:spPr>
          <a:xfrm>
            <a:off x="2284203" y="5599233"/>
            <a:ext cx="2885393" cy="56039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7FA022D-CC89-4EAC-B973-65FA1E70B6B6}"/>
              </a:ext>
            </a:extLst>
          </p:cNvPr>
          <p:cNvSpPr txBox="1"/>
          <p:nvPr/>
        </p:nvSpPr>
        <p:spPr>
          <a:xfrm>
            <a:off x="4002945" y="6239565"/>
            <a:ext cx="3014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공격 카드가 화면에 등장함과</a:t>
            </a:r>
            <a:r>
              <a:rPr lang="en-US" altLang="ko-KR" sz="1000" dirty="0"/>
              <a:t> </a:t>
            </a:r>
            <a:r>
              <a:rPr lang="ko-KR" altLang="en-US" sz="1000" dirty="0"/>
              <a:t>동시에 해당 공격에 적용되는 카드들이 테두리 볼드 처리 됩니다</a:t>
            </a:r>
            <a:r>
              <a:rPr lang="en-US" altLang="ko-KR" sz="1000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A473F9E-A48A-4A09-9515-75B2FAD67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025" y="4843049"/>
            <a:ext cx="448386" cy="448386"/>
          </a:xfrm>
          <a:prstGeom prst="rect">
            <a:avLst/>
          </a:prstGeom>
        </p:spPr>
      </p:pic>
      <p:pic>
        <p:nvPicPr>
          <p:cNvPr id="11" name="그림 10" descr="모니터, 개체이(가) 표시된 사진&#10;&#10;자동 생성된 설명">
            <a:extLst>
              <a:ext uri="{FF2B5EF4-FFF2-40B4-BE49-F238E27FC236}">
                <a16:creationId xmlns:a16="http://schemas.microsoft.com/office/drawing/2014/main" id="{850821EF-340B-4C0D-ABCE-3BE7B114B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682" y="4098584"/>
            <a:ext cx="1034773" cy="1538019"/>
          </a:xfrm>
          <a:prstGeom prst="rect">
            <a:avLst/>
          </a:prstGeom>
        </p:spPr>
      </p:pic>
      <p:pic>
        <p:nvPicPr>
          <p:cNvPr id="12" name="그림 11" descr="모니터, 화면이(가) 표시된 사진&#10;&#10;자동 생성된 설명">
            <a:extLst>
              <a:ext uri="{FF2B5EF4-FFF2-40B4-BE49-F238E27FC236}">
                <a16:creationId xmlns:a16="http://schemas.microsoft.com/office/drawing/2014/main" id="{592A0A2D-2657-42C1-BDBC-FB3FBC4CF1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031" y="4102635"/>
            <a:ext cx="1047737" cy="15339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20019BD-15B9-4C2D-B55C-B906C1C84C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476" y="5103683"/>
            <a:ext cx="448386" cy="4483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6214658-255B-4CF7-BA28-CF0B9E866F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721" y="5431534"/>
            <a:ext cx="7044832" cy="205050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88FD7CB4-1F3E-471E-A4A8-088B510C7C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390" y="4907842"/>
            <a:ext cx="597056" cy="59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614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개체이(가) 표시된 사진&#10;&#10;자동 생성된 설명">
            <a:extLst>
              <a:ext uri="{FF2B5EF4-FFF2-40B4-BE49-F238E27FC236}">
                <a16:creationId xmlns:a16="http://schemas.microsoft.com/office/drawing/2014/main" id="{B4D57E81-6AC7-42EB-98B6-0D56DD21F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696" y="743173"/>
            <a:ext cx="8788998" cy="494381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6A78D1D-AC04-4F0C-90CB-51D7DDB1DB78}"/>
              </a:ext>
            </a:extLst>
          </p:cNvPr>
          <p:cNvSpPr txBox="1"/>
          <p:nvPr/>
        </p:nvSpPr>
        <p:spPr>
          <a:xfrm>
            <a:off x="197296" y="198243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적 턴</a:t>
            </a:r>
            <a:r>
              <a:rPr lang="en-US" altLang="ko-KR" dirty="0"/>
              <a:t>_ </a:t>
            </a:r>
            <a:r>
              <a:rPr lang="ko-KR" altLang="en-US" dirty="0"/>
              <a:t>보스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AD2E0BF-88EE-42B6-80B5-4724591D8601}"/>
              </a:ext>
            </a:extLst>
          </p:cNvPr>
          <p:cNvCxnSpPr>
            <a:cxnSpLocks/>
          </p:cNvCxnSpPr>
          <p:nvPr/>
        </p:nvCxnSpPr>
        <p:spPr>
          <a:xfrm>
            <a:off x="8059271" y="3854824"/>
            <a:ext cx="870703" cy="188538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34C6460-2E37-4CF9-9B3F-AC618234736E}"/>
              </a:ext>
            </a:extLst>
          </p:cNvPr>
          <p:cNvSpPr txBox="1"/>
          <p:nvPr/>
        </p:nvSpPr>
        <p:spPr>
          <a:xfrm>
            <a:off x="8151505" y="5873186"/>
            <a:ext cx="1733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보스 몬스터의 체력은</a:t>
            </a:r>
            <a:endParaRPr lang="en-US" altLang="ko-KR" sz="1000" dirty="0"/>
          </a:p>
          <a:p>
            <a:r>
              <a:rPr lang="ko-KR" altLang="en-US" sz="1000" dirty="0"/>
              <a:t>몬스터 하단에 등장합니다</a:t>
            </a:r>
            <a:r>
              <a:rPr lang="en-US" altLang="ko-KR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1636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3A9FA2B-5DA2-4B04-93F1-A33E2CA79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200" y="770067"/>
            <a:ext cx="8442484" cy="474889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6A78D1D-AC04-4F0C-90CB-51D7DDB1DB78}"/>
              </a:ext>
            </a:extLst>
          </p:cNvPr>
          <p:cNvSpPr txBox="1"/>
          <p:nvPr/>
        </p:nvSpPr>
        <p:spPr>
          <a:xfrm>
            <a:off x="197296" y="198243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적 턴</a:t>
            </a:r>
            <a:r>
              <a:rPr lang="en-US" altLang="ko-KR" dirty="0"/>
              <a:t>_3_ </a:t>
            </a:r>
            <a:r>
              <a:rPr lang="ko-KR" altLang="en-US" dirty="0"/>
              <a:t>공격 카드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6C1B90E-BDC6-4F76-BA0C-B0205B51B5FB}"/>
              </a:ext>
            </a:extLst>
          </p:cNvPr>
          <p:cNvSpPr txBox="1"/>
          <p:nvPr/>
        </p:nvSpPr>
        <p:spPr>
          <a:xfrm>
            <a:off x="745031" y="2742703"/>
            <a:ext cx="10987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</a:rPr>
              <a:t>내 턴 시작</a:t>
            </a: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44CA6F0A-D769-41A9-9620-55E015658940}"/>
              </a:ext>
            </a:extLst>
          </p:cNvPr>
          <p:cNvCxnSpPr>
            <a:cxnSpLocks/>
          </p:cNvCxnSpPr>
          <p:nvPr/>
        </p:nvCxnSpPr>
        <p:spPr>
          <a:xfrm flipH="1">
            <a:off x="1698173" y="2848380"/>
            <a:ext cx="3480317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ED10E0B-A0E3-4C98-816E-E8BC31F7E5B5}"/>
              </a:ext>
            </a:extLst>
          </p:cNvPr>
          <p:cNvSpPr txBox="1"/>
          <p:nvPr/>
        </p:nvSpPr>
        <p:spPr>
          <a:xfrm>
            <a:off x="324180" y="3037588"/>
            <a:ext cx="155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적의 행동이 끝난 후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화면 가운데에 </a:t>
            </a:r>
            <a:endParaRPr lang="en-US" altLang="ko-KR" sz="1000" dirty="0"/>
          </a:p>
          <a:p>
            <a:r>
              <a:rPr lang="ko-KR" altLang="en-US" sz="1000" dirty="0"/>
              <a:t>짧은 시간동안 나타나는 팝업 창입니다</a:t>
            </a:r>
            <a:r>
              <a:rPr lang="en-US" altLang="ko-KR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5805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개체, 슬롯머신이(가) 표시된 사진&#10;&#10;자동 생성된 설명">
            <a:extLst>
              <a:ext uri="{FF2B5EF4-FFF2-40B4-BE49-F238E27FC236}">
                <a16:creationId xmlns:a16="http://schemas.microsoft.com/office/drawing/2014/main" id="{D031CE14-2FC6-4BB1-844B-B29B0548E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49" y="787996"/>
            <a:ext cx="9197388" cy="51735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B30A0A-037A-4B53-B6D1-2C3D792A0A88}"/>
              </a:ext>
            </a:extLst>
          </p:cNvPr>
          <p:cNvSpPr txBox="1"/>
          <p:nvPr/>
        </p:nvSpPr>
        <p:spPr>
          <a:xfrm>
            <a:off x="197296" y="198243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다음 턴 카드 획득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427B9F2-5D7B-4D8E-A60F-C3A070B4645F}"/>
              </a:ext>
            </a:extLst>
          </p:cNvPr>
          <p:cNvCxnSpPr>
            <a:cxnSpLocks/>
          </p:cNvCxnSpPr>
          <p:nvPr/>
        </p:nvCxnSpPr>
        <p:spPr>
          <a:xfrm flipH="1">
            <a:off x="1698174" y="2848380"/>
            <a:ext cx="231398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307A9B1-02DD-4345-8B14-1F943B1C156B}"/>
              </a:ext>
            </a:extLst>
          </p:cNvPr>
          <p:cNvSpPr txBox="1"/>
          <p:nvPr/>
        </p:nvSpPr>
        <p:spPr>
          <a:xfrm>
            <a:off x="-14218" y="2934950"/>
            <a:ext cx="2161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</a:t>
            </a:r>
            <a:r>
              <a:rPr lang="ko-KR" altLang="en-US" sz="1000" dirty="0"/>
              <a:t>번째 턴 부터 </a:t>
            </a:r>
            <a:r>
              <a:rPr lang="ko-KR" altLang="en-US" sz="1000" dirty="0" err="1"/>
              <a:t>덱에</a:t>
            </a:r>
            <a:r>
              <a:rPr lang="ko-KR" altLang="en-US" sz="1000" dirty="0"/>
              <a:t> 있는 카드 중</a:t>
            </a:r>
            <a:r>
              <a:rPr lang="en-US" altLang="ko-KR" sz="1000" dirty="0"/>
              <a:t>,</a:t>
            </a:r>
          </a:p>
          <a:p>
            <a:r>
              <a:rPr lang="en-US" altLang="ko-KR" sz="1000" dirty="0"/>
              <a:t>3</a:t>
            </a:r>
            <a:r>
              <a:rPr lang="ko-KR" altLang="en-US" sz="1000" dirty="0"/>
              <a:t>장의 랜덤 카드와 함께 행동 구역 수리하기 카드가 확정 포함됩니다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6EB29A7-498A-4F89-BC65-BF19FEFF88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920" y="3074699"/>
            <a:ext cx="645265" cy="645265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D2CF66C-D9A3-48FA-81AA-D88C0D4927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764" y="2993221"/>
            <a:ext cx="744672" cy="74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45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개체, 슬롯머신이(가) 표시된 사진&#10;&#10;자동 생성된 설명">
            <a:extLst>
              <a:ext uri="{FF2B5EF4-FFF2-40B4-BE49-F238E27FC236}">
                <a16:creationId xmlns:a16="http://schemas.microsoft.com/office/drawing/2014/main" id="{2F4EDA3A-A7EF-4546-8C1A-B8643BEB7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15" y="850751"/>
            <a:ext cx="9213326" cy="51824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B30A0A-037A-4B53-B6D1-2C3D792A0A88}"/>
              </a:ext>
            </a:extLst>
          </p:cNvPr>
          <p:cNvSpPr txBox="1"/>
          <p:nvPr/>
        </p:nvSpPr>
        <p:spPr>
          <a:xfrm>
            <a:off x="197296" y="198243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수리 하기 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180692BB-67C1-4A36-8059-A3F572A798F1}"/>
              </a:ext>
            </a:extLst>
          </p:cNvPr>
          <p:cNvCxnSpPr>
            <a:cxnSpLocks/>
          </p:cNvCxnSpPr>
          <p:nvPr/>
        </p:nvCxnSpPr>
        <p:spPr>
          <a:xfrm flipV="1">
            <a:off x="9617630" y="2394721"/>
            <a:ext cx="698428" cy="36363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4BFBC7C7-D31C-488F-915C-6FDFB170DA59}"/>
              </a:ext>
            </a:extLst>
          </p:cNvPr>
          <p:cNvSpPr txBox="1"/>
          <p:nvPr/>
        </p:nvSpPr>
        <p:spPr>
          <a:xfrm>
            <a:off x="10332608" y="2194666"/>
            <a:ext cx="1564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해당 카드를 터치하여</a:t>
            </a:r>
            <a:endParaRPr lang="en-US" altLang="ko-KR" sz="1000" dirty="0"/>
          </a:p>
          <a:p>
            <a:r>
              <a:rPr lang="ko-KR" altLang="en-US" sz="1000" dirty="0"/>
              <a:t>행동 구역을 수리합니다</a:t>
            </a:r>
            <a:r>
              <a:rPr lang="en-US" altLang="ko-KR" sz="1000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2B4FB1-8FCB-4AC7-8614-34338AEA6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391" y="3138142"/>
            <a:ext cx="645265" cy="645265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D4163F43-852E-4F5B-8322-3CD8DF858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235" y="3056664"/>
            <a:ext cx="744672" cy="74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112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EB30A0A-037A-4B53-B6D1-2C3D792A0A88}"/>
              </a:ext>
            </a:extLst>
          </p:cNvPr>
          <p:cNvSpPr txBox="1"/>
          <p:nvPr/>
        </p:nvSpPr>
        <p:spPr>
          <a:xfrm>
            <a:off x="197296" y="198243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타이틀 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3E5EA6-05E9-4C24-AF88-B99CCEFCC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601" y="914311"/>
            <a:ext cx="9219034" cy="518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93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개체이(가) 표시된 사진&#10;&#10;자동 생성된 설명">
            <a:extLst>
              <a:ext uri="{FF2B5EF4-FFF2-40B4-BE49-F238E27FC236}">
                <a16:creationId xmlns:a16="http://schemas.microsoft.com/office/drawing/2014/main" id="{AF268032-A12A-40F7-85D6-E92E5AAB4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362" y="677537"/>
            <a:ext cx="9041116" cy="50856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B30A0A-037A-4B53-B6D1-2C3D792A0A88}"/>
              </a:ext>
            </a:extLst>
          </p:cNvPr>
          <p:cNvSpPr txBox="1"/>
          <p:nvPr/>
        </p:nvSpPr>
        <p:spPr>
          <a:xfrm>
            <a:off x="197296" y="198243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수리 하기 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E02A2F38-69DC-43DA-9303-7DA912E0B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478" y="198243"/>
            <a:ext cx="811226" cy="650764"/>
          </a:xfrm>
          <a:prstGeom prst="rect">
            <a:avLst/>
          </a:prstGeom>
        </p:spPr>
      </p:pic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7BC880E-A26F-4ECF-A5E2-46671A38AA91}"/>
              </a:ext>
            </a:extLst>
          </p:cNvPr>
          <p:cNvCxnSpPr>
            <a:cxnSpLocks/>
          </p:cNvCxnSpPr>
          <p:nvPr/>
        </p:nvCxnSpPr>
        <p:spPr>
          <a:xfrm flipH="1">
            <a:off x="1125292" y="2272276"/>
            <a:ext cx="3987272" cy="63563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F7DB523-DCBA-46B2-A9B0-B033A7F154D9}"/>
              </a:ext>
            </a:extLst>
          </p:cNvPr>
          <p:cNvSpPr txBox="1"/>
          <p:nvPr/>
        </p:nvSpPr>
        <p:spPr>
          <a:xfrm>
            <a:off x="452975" y="3017114"/>
            <a:ext cx="15642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해당 카드를 터치하여</a:t>
            </a:r>
            <a:endParaRPr lang="en-US" altLang="ko-KR" sz="1000" dirty="0"/>
          </a:p>
          <a:p>
            <a:r>
              <a:rPr lang="ko-KR" altLang="en-US" sz="1000" dirty="0"/>
              <a:t>카드를 재배치</a:t>
            </a:r>
            <a:endParaRPr lang="en-US" altLang="ko-KR" sz="1000" dirty="0"/>
          </a:p>
          <a:p>
            <a:r>
              <a:rPr lang="ko-KR" altLang="en-US" sz="1000" dirty="0"/>
              <a:t>할 수 있습니다</a:t>
            </a:r>
            <a:r>
              <a:rPr lang="en-US" altLang="ko-KR" sz="1000" dirty="0"/>
              <a:t>.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1BAB8029-F2B4-4996-A2F8-EBBEFB411422}"/>
              </a:ext>
            </a:extLst>
          </p:cNvPr>
          <p:cNvCxnSpPr>
            <a:cxnSpLocks/>
          </p:cNvCxnSpPr>
          <p:nvPr/>
        </p:nvCxnSpPr>
        <p:spPr>
          <a:xfrm flipH="1">
            <a:off x="1875453" y="3220351"/>
            <a:ext cx="6237332" cy="96909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99AAF68-E91B-45F2-900E-1678D110AF95}"/>
              </a:ext>
            </a:extLst>
          </p:cNvPr>
          <p:cNvSpPr txBox="1"/>
          <p:nvPr/>
        </p:nvSpPr>
        <p:spPr>
          <a:xfrm>
            <a:off x="438040" y="3969392"/>
            <a:ext cx="15642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해당 카드를 터치하여</a:t>
            </a:r>
            <a:endParaRPr lang="en-US" altLang="ko-KR" sz="1000" dirty="0"/>
          </a:p>
          <a:p>
            <a:r>
              <a:rPr lang="ko-KR" altLang="en-US" sz="1000" dirty="0"/>
              <a:t>카드를 제거</a:t>
            </a:r>
            <a:r>
              <a:rPr lang="en-US" altLang="ko-KR" sz="1000" dirty="0"/>
              <a:t> </a:t>
            </a:r>
            <a:r>
              <a:rPr lang="ko-KR" altLang="en-US" sz="1000" dirty="0"/>
              <a:t>할 수 </a:t>
            </a:r>
            <a:endParaRPr lang="en-US" altLang="ko-KR" sz="1000" dirty="0"/>
          </a:p>
          <a:p>
            <a:r>
              <a:rPr lang="ko-KR" altLang="en-US" sz="1000" dirty="0"/>
              <a:t>있습니다</a:t>
            </a:r>
            <a:r>
              <a:rPr lang="en-US" altLang="ko-KR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4828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개체이(가) 표시된 사진&#10;&#10;자동 생성된 설명">
            <a:extLst>
              <a:ext uri="{FF2B5EF4-FFF2-40B4-BE49-F238E27FC236}">
                <a16:creationId xmlns:a16="http://schemas.microsoft.com/office/drawing/2014/main" id="{30DF9ED6-0674-4B99-9512-7E141AF5D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780" y="952051"/>
            <a:ext cx="8806928" cy="49538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B30A0A-037A-4B53-B6D1-2C3D792A0A88}"/>
              </a:ext>
            </a:extLst>
          </p:cNvPr>
          <p:cNvSpPr txBox="1"/>
          <p:nvPr/>
        </p:nvSpPr>
        <p:spPr>
          <a:xfrm>
            <a:off x="197296" y="198243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수리 하기</a:t>
            </a:r>
            <a:r>
              <a:rPr lang="en-US" altLang="ko-KR" dirty="0"/>
              <a:t>_ </a:t>
            </a:r>
            <a:r>
              <a:rPr lang="ko-KR" altLang="en-US" dirty="0"/>
              <a:t>카드 재배치 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9C5EE37-797B-445E-99F8-EB8544889ED5}"/>
              </a:ext>
            </a:extLst>
          </p:cNvPr>
          <p:cNvCxnSpPr>
            <a:cxnSpLocks/>
          </p:cNvCxnSpPr>
          <p:nvPr/>
        </p:nvCxnSpPr>
        <p:spPr>
          <a:xfrm flipH="1">
            <a:off x="1125292" y="2272276"/>
            <a:ext cx="3987272" cy="63563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192F92C8-F2B3-4A38-A14B-BAAFDBF115B6}"/>
              </a:ext>
            </a:extLst>
          </p:cNvPr>
          <p:cNvSpPr txBox="1"/>
          <p:nvPr/>
        </p:nvSpPr>
        <p:spPr>
          <a:xfrm>
            <a:off x="452975" y="3017114"/>
            <a:ext cx="15642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카드 재배치를 선택하면</a:t>
            </a:r>
            <a:endParaRPr lang="en-US" altLang="ko-KR" sz="1000" dirty="0"/>
          </a:p>
          <a:p>
            <a:r>
              <a:rPr lang="ko-KR" altLang="en-US" sz="1000" dirty="0"/>
              <a:t>해당 카드에 테두리</a:t>
            </a:r>
            <a:endParaRPr lang="en-US" altLang="ko-KR" sz="1000" dirty="0"/>
          </a:p>
          <a:p>
            <a:r>
              <a:rPr lang="ko-KR" altLang="en-US" sz="1000" dirty="0"/>
              <a:t>볼드 처리가 됩니다</a:t>
            </a:r>
            <a:r>
              <a:rPr lang="en-US" altLang="ko-KR" sz="1000" dirty="0"/>
              <a:t>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11E1E1F-7919-4CA9-A705-AD1E6D2E62ED}"/>
              </a:ext>
            </a:extLst>
          </p:cNvPr>
          <p:cNvSpPr txBox="1"/>
          <p:nvPr/>
        </p:nvSpPr>
        <p:spPr>
          <a:xfrm>
            <a:off x="359613" y="5082405"/>
            <a:ext cx="15642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재배치 가능한 카드들이</a:t>
            </a:r>
            <a:endParaRPr lang="en-US" altLang="ko-KR" sz="1000" dirty="0"/>
          </a:p>
          <a:p>
            <a:r>
              <a:rPr lang="ko-KR" altLang="en-US" sz="1000" dirty="0"/>
              <a:t>볼드 처리가 </a:t>
            </a:r>
            <a:endParaRPr lang="en-US" altLang="ko-KR" sz="1000" dirty="0"/>
          </a:p>
          <a:p>
            <a:r>
              <a:rPr lang="ko-KR" altLang="en-US" sz="1000" dirty="0"/>
              <a:t>됩니다</a:t>
            </a:r>
            <a:r>
              <a:rPr lang="en-US" altLang="ko-KR" sz="1000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8AA0FCC-CDB9-499E-990E-C30C6EFD9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211" y="5140544"/>
            <a:ext cx="448386" cy="448386"/>
          </a:xfrm>
          <a:prstGeom prst="rect">
            <a:avLst/>
          </a:prstGeom>
        </p:spPr>
      </p:pic>
      <p:pic>
        <p:nvPicPr>
          <p:cNvPr id="11" name="그림 10" descr="모니터, 화면이(가) 표시된 사진&#10;&#10;자동 생성된 설명">
            <a:extLst>
              <a:ext uri="{FF2B5EF4-FFF2-40B4-BE49-F238E27FC236}">
                <a16:creationId xmlns:a16="http://schemas.microsoft.com/office/drawing/2014/main" id="{6120A4CB-3FCE-47AA-B3BD-0FD283BDE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012" y="4370426"/>
            <a:ext cx="1074694" cy="1573435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007FA027-A748-4966-8B41-97DEC1C0E3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336" y="5166669"/>
            <a:ext cx="597056" cy="597056"/>
          </a:xfrm>
          <a:prstGeom prst="rect">
            <a:avLst/>
          </a:prstGeom>
        </p:spPr>
      </p:pic>
      <p:pic>
        <p:nvPicPr>
          <p:cNvPr id="14" name="그림 13" descr="모니터, 개체이(가) 표시된 사진&#10;&#10;자동 생성된 설명">
            <a:extLst>
              <a:ext uri="{FF2B5EF4-FFF2-40B4-BE49-F238E27FC236}">
                <a16:creationId xmlns:a16="http://schemas.microsoft.com/office/drawing/2014/main" id="{62821B33-B7F0-480B-BCEA-05D7909543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003" y="4376370"/>
            <a:ext cx="1074694" cy="15674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E139DD5-7431-4067-AE4C-E608BBCE9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797" y="5381468"/>
            <a:ext cx="448386" cy="4483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82A65C4-DAFE-4C18-985C-2DE58A0525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033" y="5700897"/>
            <a:ext cx="7109802" cy="206941"/>
          </a:xfrm>
          <a:prstGeom prst="rect">
            <a:avLst/>
          </a:prstGeom>
        </p:spPr>
      </p:pic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83A20F4-4749-4C7A-9EB2-9C434CF7E88C}"/>
              </a:ext>
            </a:extLst>
          </p:cNvPr>
          <p:cNvCxnSpPr>
            <a:cxnSpLocks/>
          </p:cNvCxnSpPr>
          <p:nvPr/>
        </p:nvCxnSpPr>
        <p:spPr>
          <a:xfrm flipH="1">
            <a:off x="1744824" y="5136414"/>
            <a:ext cx="4068404" cy="2193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9905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개체이(가) 표시된 사진&#10;&#10;자동 생성된 설명">
            <a:extLst>
              <a:ext uri="{FF2B5EF4-FFF2-40B4-BE49-F238E27FC236}">
                <a16:creationId xmlns:a16="http://schemas.microsoft.com/office/drawing/2014/main" id="{98DC281A-16A2-459C-A179-968C2B7BE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683" y="825784"/>
            <a:ext cx="8833821" cy="49690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B30A0A-037A-4B53-B6D1-2C3D792A0A88}"/>
              </a:ext>
            </a:extLst>
          </p:cNvPr>
          <p:cNvSpPr txBox="1"/>
          <p:nvPr/>
        </p:nvSpPr>
        <p:spPr>
          <a:xfrm>
            <a:off x="197296" y="198243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수리 하기</a:t>
            </a:r>
            <a:r>
              <a:rPr lang="en-US" altLang="ko-KR" dirty="0"/>
              <a:t>_ </a:t>
            </a:r>
            <a:r>
              <a:rPr lang="ko-KR" altLang="en-US" dirty="0"/>
              <a:t>카드 재배치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48414AC-91F5-4569-967D-1F50893B9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270" y="5031488"/>
            <a:ext cx="448386" cy="448386"/>
          </a:xfrm>
          <a:prstGeom prst="rect">
            <a:avLst/>
          </a:prstGeom>
        </p:spPr>
      </p:pic>
      <p:pic>
        <p:nvPicPr>
          <p:cNvPr id="10" name="그림 9" descr="모니터, 화면이(가) 표시된 사진&#10;&#10;자동 생성된 설명">
            <a:extLst>
              <a:ext uri="{FF2B5EF4-FFF2-40B4-BE49-F238E27FC236}">
                <a16:creationId xmlns:a16="http://schemas.microsoft.com/office/drawing/2014/main" id="{78491C70-E292-418E-A46D-28D95FAD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889" y="4247694"/>
            <a:ext cx="1074694" cy="1573435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79F3CF5A-9317-4E97-ABF7-863EE53577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213" y="5043937"/>
            <a:ext cx="597056" cy="597056"/>
          </a:xfrm>
          <a:prstGeom prst="rect">
            <a:avLst/>
          </a:prstGeom>
        </p:spPr>
      </p:pic>
      <p:pic>
        <p:nvPicPr>
          <p:cNvPr id="12" name="그림 11" descr="모니터, 개체이(가) 표시된 사진&#10;&#10;자동 생성된 설명">
            <a:extLst>
              <a:ext uri="{FF2B5EF4-FFF2-40B4-BE49-F238E27FC236}">
                <a16:creationId xmlns:a16="http://schemas.microsoft.com/office/drawing/2014/main" id="{40571C00-0A30-4B87-9FE4-B67F502EEA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880" y="4253638"/>
            <a:ext cx="1074694" cy="156749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EB27DD3-22C3-4157-A344-5881A39A0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674" y="5258736"/>
            <a:ext cx="448386" cy="4483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448774E-3AEA-421B-9CCC-E99C6F433C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910" y="5578165"/>
            <a:ext cx="7109802" cy="206941"/>
          </a:xfrm>
          <a:prstGeom prst="rect">
            <a:avLst/>
          </a:prstGeom>
        </p:spPr>
      </p:pic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4A825EF-A57D-40ED-8F37-1B8B420AD10F}"/>
              </a:ext>
            </a:extLst>
          </p:cNvPr>
          <p:cNvCxnSpPr>
            <a:cxnSpLocks/>
          </p:cNvCxnSpPr>
          <p:nvPr/>
        </p:nvCxnSpPr>
        <p:spPr>
          <a:xfrm flipH="1">
            <a:off x="4517311" y="5678578"/>
            <a:ext cx="2580383" cy="5391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FCCEF05B-D064-4A6E-8631-5487AA7FAFB8}"/>
              </a:ext>
            </a:extLst>
          </p:cNvPr>
          <p:cNvSpPr txBox="1"/>
          <p:nvPr/>
        </p:nvSpPr>
        <p:spPr>
          <a:xfrm>
            <a:off x="2862665" y="6053018"/>
            <a:ext cx="16823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첫 번째로 선택한 카드를</a:t>
            </a:r>
            <a:r>
              <a:rPr lang="en-US" altLang="ko-KR" sz="1000" dirty="0"/>
              <a:t> </a:t>
            </a:r>
            <a:r>
              <a:rPr lang="ko-KR" altLang="en-US" sz="1000" dirty="0"/>
              <a:t>다른 형식으로 알기 쉽게 처리 합니다</a:t>
            </a:r>
            <a:r>
              <a:rPr lang="en-US" altLang="ko-KR" sz="1000" dirty="0"/>
              <a:t>.</a:t>
            </a:r>
          </a:p>
        </p:txBody>
      </p:sp>
      <p:pic>
        <p:nvPicPr>
          <p:cNvPr id="3" name="그림 2" descr="클립아트이(가) 표시된 사진&#10;&#10;자동 생성된 설명">
            <a:extLst>
              <a:ext uri="{FF2B5EF4-FFF2-40B4-BE49-F238E27FC236}">
                <a16:creationId xmlns:a16="http://schemas.microsoft.com/office/drawing/2014/main" id="{50E14CFA-CDD8-49C3-9969-E8B976547E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674" y="4074783"/>
            <a:ext cx="570169" cy="44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159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개체이(가) 표시된 사진&#10;&#10;자동 생성된 설명">
            <a:extLst>
              <a:ext uri="{FF2B5EF4-FFF2-40B4-BE49-F238E27FC236}">
                <a16:creationId xmlns:a16="http://schemas.microsoft.com/office/drawing/2014/main" id="{EB65E675-D063-4FD5-AAAE-FE970061D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14" y="821616"/>
            <a:ext cx="8388572" cy="47185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B30A0A-037A-4B53-B6D1-2C3D792A0A88}"/>
              </a:ext>
            </a:extLst>
          </p:cNvPr>
          <p:cNvSpPr txBox="1"/>
          <p:nvPr/>
        </p:nvSpPr>
        <p:spPr>
          <a:xfrm>
            <a:off x="197296" y="198243"/>
            <a:ext cx="229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수리 하기</a:t>
            </a:r>
            <a:r>
              <a:rPr lang="en-US" altLang="ko-KR" dirty="0"/>
              <a:t>_</a:t>
            </a:r>
            <a:r>
              <a:rPr lang="ko-KR" altLang="en-US" dirty="0"/>
              <a:t>카드 제거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18161D4-2753-4D37-BDB0-A437D7F845F4}"/>
              </a:ext>
            </a:extLst>
          </p:cNvPr>
          <p:cNvCxnSpPr>
            <a:cxnSpLocks/>
          </p:cNvCxnSpPr>
          <p:nvPr/>
        </p:nvCxnSpPr>
        <p:spPr>
          <a:xfrm flipV="1">
            <a:off x="6870138" y="2546655"/>
            <a:ext cx="3426408" cy="3841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A48FB33-8A14-40F2-A210-DF7BF8D40049}"/>
              </a:ext>
            </a:extLst>
          </p:cNvPr>
          <p:cNvSpPr txBox="1"/>
          <p:nvPr/>
        </p:nvSpPr>
        <p:spPr>
          <a:xfrm>
            <a:off x="10367353" y="2364911"/>
            <a:ext cx="15642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카드 제거를 선택하면</a:t>
            </a:r>
            <a:endParaRPr lang="en-US" altLang="ko-KR" sz="1000" dirty="0"/>
          </a:p>
          <a:p>
            <a:r>
              <a:rPr lang="ko-KR" altLang="en-US" sz="1000" dirty="0"/>
              <a:t>해당 카드에 테두리</a:t>
            </a:r>
            <a:endParaRPr lang="en-US" altLang="ko-KR" sz="1000" dirty="0"/>
          </a:p>
          <a:p>
            <a:r>
              <a:rPr lang="ko-KR" altLang="en-US" sz="1000" dirty="0"/>
              <a:t>볼드 처리가 됩니다</a:t>
            </a:r>
            <a:r>
              <a:rPr lang="en-US" altLang="ko-KR" sz="1000" dirty="0"/>
              <a:t>.</a:t>
            </a: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9CF2DB9-6565-434F-838F-9F93211B7321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3857507" y="5296129"/>
            <a:ext cx="3442527" cy="113567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89B9DB8-6709-49C3-82D7-713DCF05CAD6}"/>
              </a:ext>
            </a:extLst>
          </p:cNvPr>
          <p:cNvSpPr txBox="1"/>
          <p:nvPr/>
        </p:nvSpPr>
        <p:spPr>
          <a:xfrm>
            <a:off x="7300034" y="6154802"/>
            <a:ext cx="15642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제거 가능한 카드들이</a:t>
            </a:r>
            <a:endParaRPr lang="en-US" altLang="ko-KR" sz="1000" dirty="0"/>
          </a:p>
          <a:p>
            <a:r>
              <a:rPr lang="ko-KR" altLang="en-US" sz="1000" dirty="0"/>
              <a:t>테두리</a:t>
            </a:r>
            <a:r>
              <a:rPr lang="en-US" altLang="ko-KR" sz="1000" dirty="0"/>
              <a:t> </a:t>
            </a:r>
            <a:r>
              <a:rPr lang="ko-KR" altLang="en-US" sz="1000" dirty="0"/>
              <a:t>볼드 처리가 </a:t>
            </a:r>
            <a:endParaRPr lang="en-US" altLang="ko-KR" sz="1000" dirty="0"/>
          </a:p>
          <a:p>
            <a:r>
              <a:rPr lang="ko-KR" altLang="en-US" sz="1000" dirty="0"/>
              <a:t>됩니다</a:t>
            </a:r>
            <a:r>
              <a:rPr lang="en-US" altLang="ko-KR" sz="1000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3C8A27-0859-4263-91DB-2C83F40EC7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22" y="4794937"/>
            <a:ext cx="448386" cy="448386"/>
          </a:xfrm>
          <a:prstGeom prst="rect">
            <a:avLst/>
          </a:prstGeom>
        </p:spPr>
      </p:pic>
      <p:pic>
        <p:nvPicPr>
          <p:cNvPr id="10" name="그림 9" descr="모니터, 화면이(가) 표시된 사진&#10;&#10;자동 생성된 설명">
            <a:extLst>
              <a:ext uri="{FF2B5EF4-FFF2-40B4-BE49-F238E27FC236}">
                <a16:creationId xmlns:a16="http://schemas.microsoft.com/office/drawing/2014/main" id="{0D2183C0-8EC9-427F-8870-C9A94BFF95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189" y="4065995"/>
            <a:ext cx="1025280" cy="1501089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A29F720C-5040-40D0-A8E4-7F6DFDDE09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146" y="4813169"/>
            <a:ext cx="597056" cy="597056"/>
          </a:xfrm>
          <a:prstGeom prst="rect">
            <a:avLst/>
          </a:prstGeom>
        </p:spPr>
      </p:pic>
      <p:pic>
        <p:nvPicPr>
          <p:cNvPr id="12" name="그림 11" descr="모니터, 개체이(가) 표시된 사진&#10;&#10;자동 생성된 설명">
            <a:extLst>
              <a:ext uri="{FF2B5EF4-FFF2-40B4-BE49-F238E27FC236}">
                <a16:creationId xmlns:a16="http://schemas.microsoft.com/office/drawing/2014/main" id="{2992D1CA-FEF8-4385-9681-A6019C2DBB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517" y="4075623"/>
            <a:ext cx="1025280" cy="14954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D7E3A93-32BF-4C2E-9CDE-D2C0FD773E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806" y="5057612"/>
            <a:ext cx="448386" cy="4483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261FA54-5098-42AD-BFC8-61E2EB2DF4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780" y="5343792"/>
            <a:ext cx="6747502" cy="19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96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개체이(가) 표시된 사진&#10;&#10;자동 생성된 설명">
            <a:extLst>
              <a:ext uri="{FF2B5EF4-FFF2-40B4-BE49-F238E27FC236}">
                <a16:creationId xmlns:a16="http://schemas.microsoft.com/office/drawing/2014/main" id="{48465293-F51E-431A-8129-DB42371AD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197" y="671457"/>
            <a:ext cx="8892849" cy="50022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B30A0A-037A-4B53-B6D1-2C3D792A0A88}"/>
              </a:ext>
            </a:extLst>
          </p:cNvPr>
          <p:cNvSpPr txBox="1"/>
          <p:nvPr/>
        </p:nvSpPr>
        <p:spPr>
          <a:xfrm>
            <a:off x="197296" y="198243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수리 하기 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7BC880E-A26F-4ECF-A5E2-46671A38AA91}"/>
              </a:ext>
            </a:extLst>
          </p:cNvPr>
          <p:cNvCxnSpPr>
            <a:cxnSpLocks/>
          </p:cNvCxnSpPr>
          <p:nvPr/>
        </p:nvCxnSpPr>
        <p:spPr>
          <a:xfrm flipH="1">
            <a:off x="1125292" y="2532658"/>
            <a:ext cx="1511921" cy="375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F7DB523-DCBA-46B2-A9B0-B033A7F154D9}"/>
              </a:ext>
            </a:extLst>
          </p:cNvPr>
          <p:cNvSpPr txBox="1"/>
          <p:nvPr/>
        </p:nvSpPr>
        <p:spPr>
          <a:xfrm>
            <a:off x="452975" y="3017114"/>
            <a:ext cx="15642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해당 버튼을 터치하여</a:t>
            </a:r>
            <a:endParaRPr lang="en-US" altLang="ko-KR" sz="1000" dirty="0"/>
          </a:p>
          <a:p>
            <a:r>
              <a:rPr lang="ko-KR" altLang="en-US" sz="1000" dirty="0"/>
              <a:t>카드 선택 화면으로</a:t>
            </a:r>
            <a:endParaRPr lang="en-US" altLang="ko-KR" sz="1000" dirty="0"/>
          </a:p>
          <a:p>
            <a:r>
              <a:rPr lang="ko-KR" altLang="en-US" sz="1000" dirty="0"/>
              <a:t>이동 할 수 있습니다</a:t>
            </a:r>
            <a:r>
              <a:rPr lang="en-US" altLang="ko-KR" sz="1000" dirty="0"/>
              <a:t>.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FA13AA6-976F-4664-942C-F5D775FF4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457" y="4849905"/>
            <a:ext cx="654423" cy="6544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50CDACB-5166-4BF0-BFB3-75A36E0ABF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916" y="4899133"/>
            <a:ext cx="448386" cy="448386"/>
          </a:xfrm>
          <a:prstGeom prst="rect">
            <a:avLst/>
          </a:prstGeom>
        </p:spPr>
      </p:pic>
      <p:pic>
        <p:nvPicPr>
          <p:cNvPr id="10" name="그림 9" descr="모니터, 화면이(가) 표시된 사진&#10;&#10;자동 생성된 설명">
            <a:extLst>
              <a:ext uri="{FF2B5EF4-FFF2-40B4-BE49-F238E27FC236}">
                <a16:creationId xmlns:a16="http://schemas.microsoft.com/office/drawing/2014/main" id="{3B59F8FD-E135-4246-B778-5758095450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676" y="4136109"/>
            <a:ext cx="1074694" cy="1573435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F5E3CF8F-C83C-4664-AF06-BFBA6BEB91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000" y="4932352"/>
            <a:ext cx="597056" cy="597056"/>
          </a:xfrm>
          <a:prstGeom prst="rect">
            <a:avLst/>
          </a:prstGeom>
        </p:spPr>
      </p:pic>
      <p:pic>
        <p:nvPicPr>
          <p:cNvPr id="12" name="그림 11" descr="모니터, 개체이(가) 표시된 사진&#10;&#10;자동 생성된 설명">
            <a:extLst>
              <a:ext uri="{FF2B5EF4-FFF2-40B4-BE49-F238E27FC236}">
                <a16:creationId xmlns:a16="http://schemas.microsoft.com/office/drawing/2014/main" id="{C7F9962A-A6EC-4C69-8934-9E37437536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457" y="4124123"/>
            <a:ext cx="1074694" cy="156749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9744C85-38B0-4445-B567-862624611B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181" y="5129221"/>
            <a:ext cx="448386" cy="4483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3AA7358-ACDA-46C3-991A-7C4076D62A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627" y="5457615"/>
            <a:ext cx="7141950" cy="20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534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개체이(가) 표시된 사진&#10;&#10;자동 생성된 설명">
            <a:extLst>
              <a:ext uri="{FF2B5EF4-FFF2-40B4-BE49-F238E27FC236}">
                <a16:creationId xmlns:a16="http://schemas.microsoft.com/office/drawing/2014/main" id="{0AE8385E-DC5B-45A7-AA79-5C18934BE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230" y="567575"/>
            <a:ext cx="9667539" cy="54379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B30A0A-037A-4B53-B6D1-2C3D792A0A88}"/>
              </a:ext>
            </a:extLst>
          </p:cNvPr>
          <p:cNvSpPr txBox="1"/>
          <p:nvPr/>
        </p:nvSpPr>
        <p:spPr>
          <a:xfrm>
            <a:off x="197296" y="198243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적 카드 </a:t>
            </a:r>
            <a:r>
              <a:rPr lang="en-US" altLang="ko-KR" dirty="0"/>
              <a:t>FULL </a:t>
            </a:r>
            <a:r>
              <a:rPr lang="ko-KR" altLang="en-US" dirty="0"/>
              <a:t>상태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5C61898-D6F8-454B-8961-152B35206F81}"/>
              </a:ext>
            </a:extLst>
          </p:cNvPr>
          <p:cNvCxnSpPr>
            <a:cxnSpLocks/>
          </p:cNvCxnSpPr>
          <p:nvPr/>
        </p:nvCxnSpPr>
        <p:spPr>
          <a:xfrm>
            <a:off x="8437107" y="3872204"/>
            <a:ext cx="218341" cy="222911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18B16DD9-6743-4C27-A2DE-DB6307804AC8}"/>
              </a:ext>
            </a:extLst>
          </p:cNvPr>
          <p:cNvSpPr txBox="1"/>
          <p:nvPr/>
        </p:nvSpPr>
        <p:spPr>
          <a:xfrm>
            <a:off x="7864110" y="6191230"/>
            <a:ext cx="2217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카드를 선택하여도 배치할 공간이</a:t>
            </a:r>
            <a:r>
              <a:rPr lang="en-US" altLang="ko-KR" sz="1000" dirty="0"/>
              <a:t> </a:t>
            </a:r>
            <a:r>
              <a:rPr lang="ko-KR" altLang="en-US" sz="1000" dirty="0"/>
              <a:t>없다고 표시합니다</a:t>
            </a:r>
            <a:r>
              <a:rPr lang="en-US" altLang="ko-KR" sz="1000" dirty="0"/>
              <a:t>.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D04B7B68-CDC0-4053-8E93-5AF5E205A1EE}"/>
              </a:ext>
            </a:extLst>
          </p:cNvPr>
          <p:cNvCxnSpPr>
            <a:cxnSpLocks/>
          </p:cNvCxnSpPr>
          <p:nvPr/>
        </p:nvCxnSpPr>
        <p:spPr>
          <a:xfrm>
            <a:off x="6858000" y="5495365"/>
            <a:ext cx="1328746" cy="62323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C001200-2B03-4093-AE94-DE17C2FE5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437" y="2975682"/>
            <a:ext cx="645265" cy="64526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36DF2B8-867D-4374-932D-B4DD74B581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505" y="2885240"/>
            <a:ext cx="744672" cy="74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04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8EFDAF5-ADB9-4D40-80CB-CA05779A2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91" y="635686"/>
            <a:ext cx="9388478" cy="52810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B30A0A-037A-4B53-B6D1-2C3D792A0A88}"/>
              </a:ext>
            </a:extLst>
          </p:cNvPr>
          <p:cNvSpPr txBox="1"/>
          <p:nvPr/>
        </p:nvSpPr>
        <p:spPr>
          <a:xfrm>
            <a:off x="197296" y="19824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카드 중첩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D999303-E35F-42D8-88EB-4CF095BB8728}"/>
              </a:ext>
            </a:extLst>
          </p:cNvPr>
          <p:cNvSpPr txBox="1"/>
          <p:nvPr/>
        </p:nvSpPr>
        <p:spPr>
          <a:xfrm>
            <a:off x="404856" y="1592994"/>
            <a:ext cx="20887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색깔이 같은 카드를</a:t>
            </a:r>
            <a:endParaRPr lang="en-US" altLang="ko-KR" sz="1000" dirty="0"/>
          </a:p>
          <a:p>
            <a:r>
              <a:rPr lang="ko-KR" altLang="en-US" sz="1000" dirty="0"/>
              <a:t>같은 구역에 배치하면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/>
              <a:t>해당 카드가 중첩되고</a:t>
            </a:r>
            <a:endParaRPr lang="en-US" altLang="ko-KR" sz="1000" dirty="0"/>
          </a:p>
          <a:p>
            <a:r>
              <a:rPr lang="ko-KR" altLang="en-US" sz="1000" dirty="0"/>
              <a:t>능력이 상승됩니다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마지막으로 배치한 카드가</a:t>
            </a:r>
            <a:endParaRPr lang="en-US" altLang="ko-KR" sz="1000" dirty="0"/>
          </a:p>
          <a:p>
            <a:r>
              <a:rPr lang="ko-KR" altLang="en-US" sz="1000" dirty="0"/>
              <a:t>적용됩니다</a:t>
            </a:r>
            <a:r>
              <a:rPr lang="en-US" altLang="ko-KR" sz="1000" dirty="0"/>
              <a:t>.</a:t>
            </a: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49C13A48-E517-48A3-A79E-33DC8C34AA2D}"/>
              </a:ext>
            </a:extLst>
          </p:cNvPr>
          <p:cNvCxnSpPr>
            <a:cxnSpLocks/>
          </p:cNvCxnSpPr>
          <p:nvPr/>
        </p:nvCxnSpPr>
        <p:spPr>
          <a:xfrm flipH="1" flipV="1">
            <a:off x="1866122" y="2117447"/>
            <a:ext cx="4696043" cy="188977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89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7A483D2-B976-4B2E-8666-34859A138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189" y="653527"/>
            <a:ext cx="8269045" cy="4651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B30A0A-037A-4B53-B6D1-2C3D792A0A88}"/>
              </a:ext>
            </a:extLst>
          </p:cNvPr>
          <p:cNvSpPr txBox="1"/>
          <p:nvPr/>
        </p:nvSpPr>
        <p:spPr>
          <a:xfrm>
            <a:off x="197296" y="198243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소멸된 카드 확인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D999303-E35F-42D8-88EB-4CF095BB8728}"/>
              </a:ext>
            </a:extLst>
          </p:cNvPr>
          <p:cNvSpPr txBox="1"/>
          <p:nvPr/>
        </p:nvSpPr>
        <p:spPr>
          <a:xfrm>
            <a:off x="3865231" y="5773586"/>
            <a:ext cx="25266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이번 스테이지에서 소멸된 카드가</a:t>
            </a:r>
            <a:r>
              <a:rPr lang="en-US" altLang="ko-KR" sz="1000" dirty="0"/>
              <a:t> </a:t>
            </a:r>
            <a:r>
              <a:rPr lang="ko-KR" altLang="en-US" sz="1000" dirty="0"/>
              <a:t>있다면 해당 </a:t>
            </a:r>
            <a:r>
              <a:rPr lang="en-US" altLang="ko-KR" sz="1000" dirty="0"/>
              <a:t>UI</a:t>
            </a:r>
            <a:r>
              <a:rPr lang="ko-KR" altLang="en-US" sz="1000" dirty="0"/>
              <a:t>가 생성됩니다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해당 버튼을 터치하면 이번 스테이지에서 소멸된 카드 목록을 보여줍니다</a:t>
            </a:r>
            <a:r>
              <a:rPr lang="en-US" altLang="ko-KR" sz="1000" dirty="0"/>
              <a:t>.</a:t>
            </a: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49C13A48-E517-48A3-A79E-33DC8C34AA2D}"/>
              </a:ext>
            </a:extLst>
          </p:cNvPr>
          <p:cNvCxnSpPr>
            <a:cxnSpLocks/>
          </p:cNvCxnSpPr>
          <p:nvPr/>
        </p:nvCxnSpPr>
        <p:spPr>
          <a:xfrm flipH="1">
            <a:off x="4876800" y="4724400"/>
            <a:ext cx="5378825" cy="95025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5308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EB30A0A-037A-4B53-B6D1-2C3D792A0A88}"/>
              </a:ext>
            </a:extLst>
          </p:cNvPr>
          <p:cNvSpPr txBox="1"/>
          <p:nvPr/>
        </p:nvSpPr>
        <p:spPr>
          <a:xfrm>
            <a:off x="197296" y="198243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소멸된 카드 확인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698B56E-BB9A-4818-ABE2-D48134BBA10E}"/>
              </a:ext>
            </a:extLst>
          </p:cNvPr>
          <p:cNvSpPr txBox="1"/>
          <p:nvPr/>
        </p:nvSpPr>
        <p:spPr>
          <a:xfrm>
            <a:off x="5129431" y="6115826"/>
            <a:ext cx="2088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이번 스테이지에서 소멸된 카드를 확인할 수 있습니다</a:t>
            </a:r>
            <a:r>
              <a:rPr lang="en-US" altLang="ko-KR" sz="1000" dirty="0"/>
              <a:t>.</a:t>
            </a:r>
          </a:p>
        </p:txBody>
      </p:sp>
      <p:pic>
        <p:nvPicPr>
          <p:cNvPr id="6" name="그림 5" descr="개체이(가) 표시된 사진&#10;&#10;자동 생성된 설명">
            <a:extLst>
              <a:ext uri="{FF2B5EF4-FFF2-40B4-BE49-F238E27FC236}">
                <a16:creationId xmlns:a16="http://schemas.microsoft.com/office/drawing/2014/main" id="{20F38C03-2E17-45E9-A4D4-E585442C1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207" y="653526"/>
            <a:ext cx="9147585" cy="5145517"/>
          </a:xfrm>
          <a:prstGeom prst="rect">
            <a:avLst/>
          </a:prstGeom>
        </p:spPr>
      </p:pic>
      <p:pic>
        <p:nvPicPr>
          <p:cNvPr id="3" name="그림 2" descr="하늘, 사람, 실외, 공이(가) 표시된 사진&#10;&#10;자동 생성된 설명">
            <a:extLst>
              <a:ext uri="{FF2B5EF4-FFF2-40B4-BE49-F238E27FC236}">
                <a16:creationId xmlns:a16="http://schemas.microsoft.com/office/drawing/2014/main" id="{078D34F0-61AE-4EE2-9DC5-B9BCFC15E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207" y="912875"/>
            <a:ext cx="4860664" cy="72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86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EB30A0A-037A-4B53-B6D1-2C3D792A0A88}"/>
              </a:ext>
            </a:extLst>
          </p:cNvPr>
          <p:cNvSpPr txBox="1"/>
          <p:nvPr/>
        </p:nvSpPr>
        <p:spPr>
          <a:xfrm>
            <a:off x="197296" y="19824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카드 확인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698B56E-BB9A-4818-ABE2-D48134BBA10E}"/>
              </a:ext>
            </a:extLst>
          </p:cNvPr>
          <p:cNvSpPr txBox="1"/>
          <p:nvPr/>
        </p:nvSpPr>
        <p:spPr>
          <a:xfrm>
            <a:off x="5129431" y="6115826"/>
            <a:ext cx="2088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카드 확인 아이콘을 터치 했을 때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출력되는 화면입니다</a:t>
            </a:r>
            <a:r>
              <a:rPr lang="en-US" altLang="ko-KR" sz="1000" dirty="0"/>
              <a:t>.</a:t>
            </a:r>
          </a:p>
        </p:txBody>
      </p:sp>
      <p:pic>
        <p:nvPicPr>
          <p:cNvPr id="6" name="그림 5" descr="개체이(가) 표시된 사진&#10;&#10;자동 생성된 설명">
            <a:extLst>
              <a:ext uri="{FF2B5EF4-FFF2-40B4-BE49-F238E27FC236}">
                <a16:creationId xmlns:a16="http://schemas.microsoft.com/office/drawing/2014/main" id="{20F38C03-2E17-45E9-A4D4-E585442C1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207" y="653526"/>
            <a:ext cx="9147585" cy="514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235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9C8C4F76-491C-4E51-90F6-5693BEC59D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69" y="525575"/>
            <a:ext cx="9019850" cy="50736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B30A0A-037A-4B53-B6D1-2C3D792A0A88}"/>
              </a:ext>
            </a:extLst>
          </p:cNvPr>
          <p:cNvSpPr txBox="1"/>
          <p:nvPr/>
        </p:nvSpPr>
        <p:spPr>
          <a:xfrm>
            <a:off x="197296" y="19824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화면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43B4B42-3F4C-46BF-956A-93630BF47CFE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5406169" y="4360076"/>
            <a:ext cx="3176873" cy="152245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04A29D7-00A1-40F2-B2EA-C03580383820}"/>
              </a:ext>
            </a:extLst>
          </p:cNvPr>
          <p:cNvSpPr txBox="1"/>
          <p:nvPr/>
        </p:nvSpPr>
        <p:spPr>
          <a:xfrm>
            <a:off x="4309107" y="5882529"/>
            <a:ext cx="2194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해당 버튼으로 카드 목록 확인하기 화면으로 이동할 수 있습니다</a:t>
            </a:r>
            <a:r>
              <a:rPr lang="en-US" altLang="ko-KR" sz="1000" dirty="0"/>
              <a:t>.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EDF9430-C73F-4E79-8689-4A638BC281C4}"/>
              </a:ext>
            </a:extLst>
          </p:cNvPr>
          <p:cNvCxnSpPr>
            <a:cxnSpLocks/>
          </p:cNvCxnSpPr>
          <p:nvPr/>
        </p:nvCxnSpPr>
        <p:spPr>
          <a:xfrm flipH="1">
            <a:off x="1039906" y="3639671"/>
            <a:ext cx="7566213" cy="186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C96F236-12FC-4FA7-B9D7-A2684AF268D5}"/>
              </a:ext>
            </a:extLst>
          </p:cNvPr>
          <p:cNvSpPr txBox="1"/>
          <p:nvPr/>
        </p:nvSpPr>
        <p:spPr>
          <a:xfrm>
            <a:off x="197296" y="5682474"/>
            <a:ext cx="2034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해당 버튼으로 게임을 시작할</a:t>
            </a:r>
            <a:endParaRPr lang="en-US" altLang="ko-KR" sz="1000" dirty="0"/>
          </a:p>
          <a:p>
            <a:r>
              <a:rPr lang="ko-KR" altLang="en-US" sz="1000" dirty="0"/>
              <a:t>수 있습니다</a:t>
            </a:r>
            <a:r>
              <a:rPr lang="en-US" altLang="ko-KR" sz="1000" dirty="0"/>
              <a:t>.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8BDA98F-3463-49BF-A01C-CB8B503C04B8}"/>
              </a:ext>
            </a:extLst>
          </p:cNvPr>
          <p:cNvCxnSpPr>
            <a:cxnSpLocks/>
          </p:cNvCxnSpPr>
          <p:nvPr/>
        </p:nvCxnSpPr>
        <p:spPr>
          <a:xfrm flipH="1">
            <a:off x="9079128" y="5356260"/>
            <a:ext cx="832910" cy="4471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1B95540-DD55-4A4C-8CDC-3CED1FFFF844}"/>
              </a:ext>
            </a:extLst>
          </p:cNvPr>
          <p:cNvSpPr txBox="1"/>
          <p:nvPr/>
        </p:nvSpPr>
        <p:spPr>
          <a:xfrm>
            <a:off x="8080108" y="5918972"/>
            <a:ext cx="2194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해당 버튼으로 옵션 화면으로</a:t>
            </a:r>
            <a:endParaRPr lang="en-US" altLang="ko-KR" sz="1000" dirty="0"/>
          </a:p>
          <a:p>
            <a:r>
              <a:rPr lang="ko-KR" altLang="en-US" sz="1000" dirty="0"/>
              <a:t>이동할 수 있습니다</a:t>
            </a:r>
            <a:r>
              <a:rPr lang="en-US" altLang="ko-KR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98184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FD7953-9450-462F-B8CC-EE6E0130D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647" y="567575"/>
            <a:ext cx="9199881" cy="517493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6A78D1D-AC04-4F0C-90CB-51D7DDB1DB78}"/>
              </a:ext>
            </a:extLst>
          </p:cNvPr>
          <p:cNvSpPr txBox="1"/>
          <p:nvPr/>
        </p:nvSpPr>
        <p:spPr>
          <a:xfrm>
            <a:off x="197296" y="19824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카드 확대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291E224-0159-4AED-946C-6CB61CDBB47F}"/>
              </a:ext>
            </a:extLst>
          </p:cNvPr>
          <p:cNvSpPr txBox="1"/>
          <p:nvPr/>
        </p:nvSpPr>
        <p:spPr>
          <a:xfrm>
            <a:off x="197296" y="198243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카드 확대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E15E34A2-2464-4BE1-BFF0-5A34639A134A}"/>
              </a:ext>
            </a:extLst>
          </p:cNvPr>
          <p:cNvCxnSpPr>
            <a:cxnSpLocks/>
          </p:cNvCxnSpPr>
          <p:nvPr/>
        </p:nvCxnSpPr>
        <p:spPr>
          <a:xfrm flipH="1">
            <a:off x="1713044" y="3600935"/>
            <a:ext cx="648805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87F9DEA-0150-4CC4-BCD5-7BFA86DBD36F}"/>
              </a:ext>
            </a:extLst>
          </p:cNvPr>
          <p:cNvSpPr txBox="1"/>
          <p:nvPr/>
        </p:nvSpPr>
        <p:spPr>
          <a:xfrm>
            <a:off x="277229" y="3845679"/>
            <a:ext cx="2088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카드 배치 구역의 카드를</a:t>
            </a:r>
            <a:endParaRPr lang="en-US" altLang="ko-KR" sz="1000" dirty="0"/>
          </a:p>
          <a:p>
            <a:r>
              <a:rPr lang="ko-KR" altLang="en-US" sz="1000" dirty="0"/>
              <a:t>터치 지속 시</a:t>
            </a:r>
            <a:r>
              <a:rPr lang="en-US" altLang="ko-KR" sz="1000" dirty="0"/>
              <a:t>, </a:t>
            </a:r>
            <a:r>
              <a:rPr lang="ko-KR" altLang="en-US" sz="1000" dirty="0"/>
              <a:t>해당 카드와</a:t>
            </a:r>
            <a:endParaRPr lang="en-US" altLang="ko-KR" sz="1000" dirty="0"/>
          </a:p>
          <a:p>
            <a:r>
              <a:rPr lang="ko-KR" altLang="en-US" sz="1000" dirty="0"/>
              <a:t>중첩된 카드들의</a:t>
            </a:r>
            <a:endParaRPr lang="en-US" altLang="ko-KR" sz="1000" dirty="0"/>
          </a:p>
          <a:p>
            <a:r>
              <a:rPr lang="ko-KR" altLang="en-US" sz="1000" dirty="0"/>
              <a:t>상세 정보가 출력됩니다</a:t>
            </a:r>
            <a:r>
              <a:rPr lang="en-US" altLang="ko-KR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87345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604E9F0-EE0D-477D-AE00-B90BED159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945" y="616802"/>
            <a:ext cx="8864236" cy="498613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6A78D1D-AC04-4F0C-90CB-51D7DDB1DB78}"/>
              </a:ext>
            </a:extLst>
          </p:cNvPr>
          <p:cNvSpPr txBox="1"/>
          <p:nvPr/>
        </p:nvSpPr>
        <p:spPr>
          <a:xfrm>
            <a:off x="197296" y="19824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카드 확대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291E224-0159-4AED-946C-6CB61CDBB47F}"/>
              </a:ext>
            </a:extLst>
          </p:cNvPr>
          <p:cNvSpPr txBox="1"/>
          <p:nvPr/>
        </p:nvSpPr>
        <p:spPr>
          <a:xfrm>
            <a:off x="197296" y="198243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카드 확대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E15E34A2-2464-4BE1-BFF0-5A34639A134A}"/>
              </a:ext>
            </a:extLst>
          </p:cNvPr>
          <p:cNvCxnSpPr>
            <a:cxnSpLocks/>
          </p:cNvCxnSpPr>
          <p:nvPr/>
        </p:nvCxnSpPr>
        <p:spPr>
          <a:xfrm flipH="1">
            <a:off x="1452234" y="3816087"/>
            <a:ext cx="648805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968FB36-AF2A-4FF9-BF7C-C4EE07F11B75}"/>
              </a:ext>
            </a:extLst>
          </p:cNvPr>
          <p:cNvSpPr txBox="1"/>
          <p:nvPr/>
        </p:nvSpPr>
        <p:spPr>
          <a:xfrm>
            <a:off x="161156" y="3968564"/>
            <a:ext cx="2088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</a:t>
            </a:r>
            <a:r>
              <a:rPr lang="ko-KR" altLang="en-US" sz="1000" dirty="0"/>
              <a:t>장의 카드가 중첩되어</a:t>
            </a:r>
            <a:endParaRPr lang="en-US" altLang="ko-KR" sz="1000" dirty="0"/>
          </a:p>
          <a:p>
            <a:r>
              <a:rPr lang="ko-KR" altLang="en-US" sz="1000" dirty="0"/>
              <a:t>있을 때</a:t>
            </a:r>
            <a:r>
              <a:rPr lang="en-US" altLang="ko-KR" sz="1000" dirty="0"/>
              <a:t>, </a:t>
            </a:r>
            <a:r>
              <a:rPr lang="ko-KR" altLang="en-US" sz="1000" dirty="0"/>
              <a:t>확대한 모습입니다</a:t>
            </a:r>
            <a:r>
              <a:rPr lang="en-US" altLang="ko-KR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08337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73E501-05BC-48EC-99B5-37D6291B6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415" y="474848"/>
            <a:ext cx="9509560" cy="534912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6A78D1D-AC04-4F0C-90CB-51D7DDB1DB78}"/>
              </a:ext>
            </a:extLst>
          </p:cNvPr>
          <p:cNvSpPr txBox="1"/>
          <p:nvPr/>
        </p:nvSpPr>
        <p:spPr>
          <a:xfrm>
            <a:off x="197296" y="198243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카드 확대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9817D5C-CEC8-4C0D-9489-BA00D2686A2F}"/>
              </a:ext>
            </a:extLst>
          </p:cNvPr>
          <p:cNvCxnSpPr>
            <a:cxnSpLocks/>
          </p:cNvCxnSpPr>
          <p:nvPr/>
        </p:nvCxnSpPr>
        <p:spPr>
          <a:xfrm flipH="1">
            <a:off x="1567543" y="3556111"/>
            <a:ext cx="648805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6C14214-12DD-4106-871F-8AB08D43A0B3}"/>
              </a:ext>
            </a:extLst>
          </p:cNvPr>
          <p:cNvSpPr txBox="1"/>
          <p:nvPr/>
        </p:nvSpPr>
        <p:spPr>
          <a:xfrm>
            <a:off x="276465" y="3708588"/>
            <a:ext cx="2088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3</a:t>
            </a:r>
            <a:r>
              <a:rPr lang="ko-KR" altLang="en-US" sz="1000" dirty="0"/>
              <a:t>장의 카드가 중첩되어</a:t>
            </a:r>
            <a:endParaRPr lang="en-US" altLang="ko-KR" sz="1000" dirty="0"/>
          </a:p>
          <a:p>
            <a:r>
              <a:rPr lang="ko-KR" altLang="en-US" sz="1000" dirty="0"/>
              <a:t>있을 때</a:t>
            </a:r>
            <a:r>
              <a:rPr lang="en-US" altLang="ko-KR" sz="1000" dirty="0"/>
              <a:t>, </a:t>
            </a:r>
            <a:r>
              <a:rPr lang="ko-KR" altLang="en-US" sz="1000" dirty="0"/>
              <a:t>확대한 모습입니다</a:t>
            </a:r>
            <a:r>
              <a:rPr lang="en-US" altLang="ko-KR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4595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EB30A0A-037A-4B53-B6D1-2C3D792A0A88}"/>
              </a:ext>
            </a:extLst>
          </p:cNvPr>
          <p:cNvSpPr txBox="1"/>
          <p:nvPr/>
        </p:nvSpPr>
        <p:spPr>
          <a:xfrm>
            <a:off x="197296" y="198243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버린 카드 더미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5C8C76E-9046-4668-AF42-C705AB065D27}"/>
              </a:ext>
            </a:extLst>
          </p:cNvPr>
          <p:cNvSpPr txBox="1"/>
          <p:nvPr/>
        </p:nvSpPr>
        <p:spPr>
          <a:xfrm>
            <a:off x="5146591" y="6151598"/>
            <a:ext cx="2225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게임 중</a:t>
            </a:r>
            <a:r>
              <a:rPr lang="en-US" altLang="ko-KR" sz="1000" dirty="0"/>
              <a:t>, </a:t>
            </a:r>
            <a:r>
              <a:rPr lang="ko-KR" altLang="en-US" sz="1000" dirty="0"/>
              <a:t>버린 카드 더미 아이콘을</a:t>
            </a:r>
            <a:endParaRPr lang="en-US" altLang="ko-KR" sz="1000" dirty="0"/>
          </a:p>
          <a:p>
            <a:r>
              <a:rPr lang="ko-KR" altLang="en-US" sz="1000" dirty="0"/>
              <a:t>터치 했을 때</a:t>
            </a:r>
            <a:r>
              <a:rPr lang="en-US" altLang="ko-KR" sz="1000" dirty="0"/>
              <a:t> </a:t>
            </a:r>
            <a:r>
              <a:rPr lang="ko-KR" altLang="en-US" sz="1000" dirty="0"/>
              <a:t>출력되는 화면입니다</a:t>
            </a:r>
            <a:r>
              <a:rPr lang="en-US" altLang="ko-KR" sz="1000" dirty="0"/>
              <a:t>.</a:t>
            </a:r>
          </a:p>
        </p:txBody>
      </p:sp>
      <p:pic>
        <p:nvPicPr>
          <p:cNvPr id="6" name="그림 5" descr="개체이(가) 표시된 사진&#10;&#10;자동 생성된 설명">
            <a:extLst>
              <a:ext uri="{FF2B5EF4-FFF2-40B4-BE49-F238E27FC236}">
                <a16:creationId xmlns:a16="http://schemas.microsoft.com/office/drawing/2014/main" id="{EC957B38-3139-4B03-89C9-EC9BA176D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943" y="1044686"/>
            <a:ext cx="8477561" cy="476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85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B06EF2-291B-44C6-BC41-2EF613983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919" y="382909"/>
            <a:ext cx="9012512" cy="506953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6A78D1D-AC04-4F0C-90CB-51D7DDB1DB78}"/>
              </a:ext>
            </a:extLst>
          </p:cNvPr>
          <p:cNvSpPr txBox="1"/>
          <p:nvPr/>
        </p:nvSpPr>
        <p:spPr>
          <a:xfrm>
            <a:off x="197296" y="198243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전투 클리어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F924C1B-BD37-410C-A8C9-C3426A3493E2}"/>
              </a:ext>
            </a:extLst>
          </p:cNvPr>
          <p:cNvSpPr txBox="1"/>
          <p:nvPr/>
        </p:nvSpPr>
        <p:spPr>
          <a:xfrm>
            <a:off x="573513" y="2206217"/>
            <a:ext cx="2088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이번 층에서 획득한</a:t>
            </a:r>
            <a:endParaRPr lang="en-US" altLang="ko-KR" sz="1000" dirty="0"/>
          </a:p>
          <a:p>
            <a:r>
              <a:rPr lang="ko-KR" altLang="en-US" sz="1000" dirty="0"/>
              <a:t>골드를 표시합니다</a:t>
            </a:r>
            <a:r>
              <a:rPr lang="en-US" altLang="ko-KR" sz="1000" dirty="0"/>
              <a:t>.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AC91340-B064-471F-972E-6CBE6F620BE9}"/>
              </a:ext>
            </a:extLst>
          </p:cNvPr>
          <p:cNvCxnSpPr>
            <a:cxnSpLocks/>
          </p:cNvCxnSpPr>
          <p:nvPr/>
        </p:nvCxnSpPr>
        <p:spPr>
          <a:xfrm flipH="1">
            <a:off x="1903445" y="3259718"/>
            <a:ext cx="2108931" cy="8249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B1A6F512-D16A-4F68-830F-F3E271DB0469}"/>
              </a:ext>
            </a:extLst>
          </p:cNvPr>
          <p:cNvSpPr txBox="1"/>
          <p:nvPr/>
        </p:nvSpPr>
        <p:spPr>
          <a:xfrm>
            <a:off x="396848" y="3989988"/>
            <a:ext cx="2088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유저의 해금된 카드 중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랜덤으로 </a:t>
            </a:r>
            <a:r>
              <a:rPr lang="en-US" altLang="ko-KR" sz="1000" dirty="0"/>
              <a:t>3</a:t>
            </a:r>
            <a:r>
              <a:rPr lang="ko-KR" altLang="en-US" sz="1000" dirty="0"/>
              <a:t>장의 카드가</a:t>
            </a:r>
            <a:endParaRPr lang="en-US" altLang="ko-KR" sz="1000" dirty="0"/>
          </a:p>
          <a:p>
            <a:r>
              <a:rPr lang="ko-KR" altLang="en-US" sz="1000" dirty="0"/>
              <a:t>출현합니다</a:t>
            </a:r>
            <a:r>
              <a:rPr lang="en-US" altLang="ko-KR" sz="1000" dirty="0"/>
              <a:t>.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6A362A9F-580D-4438-B352-D3A420AC9224}"/>
              </a:ext>
            </a:extLst>
          </p:cNvPr>
          <p:cNvCxnSpPr>
            <a:cxnSpLocks/>
          </p:cNvCxnSpPr>
          <p:nvPr/>
        </p:nvCxnSpPr>
        <p:spPr>
          <a:xfrm flipH="1">
            <a:off x="1903445" y="1050325"/>
            <a:ext cx="4671944" cy="133124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6402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건물이(가) 표시된 사진&#10;&#10;자동 생성된 설명">
            <a:extLst>
              <a:ext uri="{FF2B5EF4-FFF2-40B4-BE49-F238E27FC236}">
                <a16:creationId xmlns:a16="http://schemas.microsoft.com/office/drawing/2014/main" id="{7F21CAE0-F0E6-41B9-B6D1-B4CA613EF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243" y="539494"/>
            <a:ext cx="9070712" cy="510227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6A78D1D-AC04-4F0C-90CB-51D7DDB1DB78}"/>
              </a:ext>
            </a:extLst>
          </p:cNvPr>
          <p:cNvSpPr txBox="1"/>
          <p:nvPr/>
        </p:nvSpPr>
        <p:spPr>
          <a:xfrm>
            <a:off x="197296" y="19824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전투 패배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DE42CC-D233-4785-9AF7-59EFF0DD9296}"/>
              </a:ext>
            </a:extLst>
          </p:cNvPr>
          <p:cNvSpPr txBox="1"/>
          <p:nvPr/>
        </p:nvSpPr>
        <p:spPr>
          <a:xfrm>
            <a:off x="542205" y="1974461"/>
            <a:ext cx="2088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유저가 사망한</a:t>
            </a:r>
            <a:endParaRPr lang="en-US" altLang="ko-KR" sz="1000" dirty="0"/>
          </a:p>
          <a:p>
            <a:r>
              <a:rPr lang="ko-KR" altLang="en-US" sz="1000" dirty="0"/>
              <a:t>현재 층을 표시합니다</a:t>
            </a:r>
            <a:r>
              <a:rPr lang="en-US" altLang="ko-KR" sz="1000" dirty="0"/>
              <a:t>.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4A7A0D4-650F-48EF-8BD3-D0D6F5E0575F}"/>
              </a:ext>
            </a:extLst>
          </p:cNvPr>
          <p:cNvCxnSpPr>
            <a:cxnSpLocks/>
          </p:cNvCxnSpPr>
          <p:nvPr/>
        </p:nvCxnSpPr>
        <p:spPr>
          <a:xfrm flipH="1">
            <a:off x="1586570" y="3435600"/>
            <a:ext cx="2600921" cy="120251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3DF7D0D-8457-4F7C-AE99-CAD1329C56EB}"/>
              </a:ext>
            </a:extLst>
          </p:cNvPr>
          <p:cNvSpPr txBox="1"/>
          <p:nvPr/>
        </p:nvSpPr>
        <p:spPr>
          <a:xfrm>
            <a:off x="350830" y="4638111"/>
            <a:ext cx="17517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유저가 도달한 층 수에</a:t>
            </a:r>
            <a:endParaRPr lang="en-US" altLang="ko-KR" sz="1000" dirty="0"/>
          </a:p>
          <a:p>
            <a:r>
              <a:rPr lang="ko-KR" altLang="en-US" sz="1000" dirty="0"/>
              <a:t>따라 카드가 해금됩니다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최대 </a:t>
            </a:r>
            <a:r>
              <a:rPr lang="en-US" altLang="ko-KR" sz="1000" dirty="0"/>
              <a:t>3</a:t>
            </a:r>
            <a:r>
              <a:rPr lang="ko-KR" altLang="en-US" sz="1000" dirty="0"/>
              <a:t>장 까지만</a:t>
            </a:r>
            <a:endParaRPr lang="en-US" altLang="ko-KR" sz="1000" dirty="0"/>
          </a:p>
          <a:p>
            <a:r>
              <a:rPr lang="ko-KR" altLang="en-US" sz="1000" dirty="0"/>
              <a:t>해금됩니다</a:t>
            </a:r>
            <a:r>
              <a:rPr lang="en-US" altLang="ko-KR" sz="1000" dirty="0"/>
              <a:t>.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B937B25-14E7-4A12-A515-E9565B11E2C2}"/>
              </a:ext>
            </a:extLst>
          </p:cNvPr>
          <p:cNvCxnSpPr>
            <a:cxnSpLocks/>
          </p:cNvCxnSpPr>
          <p:nvPr/>
        </p:nvCxnSpPr>
        <p:spPr>
          <a:xfrm flipH="1">
            <a:off x="8915661" y="4938107"/>
            <a:ext cx="1699411" cy="95467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F290431-C0C8-411F-BB53-ABFA0EF3BC47}"/>
              </a:ext>
            </a:extLst>
          </p:cNvPr>
          <p:cNvSpPr txBox="1"/>
          <p:nvPr/>
        </p:nvSpPr>
        <p:spPr>
          <a:xfrm>
            <a:off x="8350900" y="6020570"/>
            <a:ext cx="1751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무작위 카드 보상</a:t>
            </a:r>
            <a:endParaRPr lang="en-US" altLang="ko-KR" sz="1000" dirty="0"/>
          </a:p>
          <a:p>
            <a:r>
              <a:rPr lang="ko-KR" altLang="en-US" sz="1000" dirty="0"/>
              <a:t>화면으로</a:t>
            </a:r>
            <a:r>
              <a:rPr lang="en-US" altLang="ko-KR" sz="1000" dirty="0"/>
              <a:t> </a:t>
            </a:r>
            <a:r>
              <a:rPr lang="ko-KR" altLang="en-US" sz="1000" dirty="0"/>
              <a:t>진행됩니다</a:t>
            </a:r>
            <a:r>
              <a:rPr lang="en-US" altLang="ko-KR" sz="1000" dirty="0"/>
              <a:t>.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6506E17-708C-4A0E-8638-6811AD9DFC0A}"/>
              </a:ext>
            </a:extLst>
          </p:cNvPr>
          <p:cNvCxnSpPr>
            <a:cxnSpLocks/>
          </p:cNvCxnSpPr>
          <p:nvPr/>
        </p:nvCxnSpPr>
        <p:spPr>
          <a:xfrm flipH="1">
            <a:off x="1872137" y="1517918"/>
            <a:ext cx="6005047" cy="63189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3871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건물이(가) 표시된 사진&#10;&#10;자동 생성된 설명">
            <a:extLst>
              <a:ext uri="{FF2B5EF4-FFF2-40B4-BE49-F238E27FC236}">
                <a16:creationId xmlns:a16="http://schemas.microsoft.com/office/drawing/2014/main" id="{F2BB27D5-B9D9-4C0A-81BA-CCDBB7F18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288" y="567575"/>
            <a:ext cx="8537394" cy="480228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6A78D1D-AC04-4F0C-90CB-51D7DDB1DB78}"/>
              </a:ext>
            </a:extLst>
          </p:cNvPr>
          <p:cNvSpPr txBox="1"/>
          <p:nvPr/>
        </p:nvSpPr>
        <p:spPr>
          <a:xfrm>
            <a:off x="197296" y="19824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전투 패배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DE42CC-D233-4785-9AF7-59EFF0DD9296}"/>
              </a:ext>
            </a:extLst>
          </p:cNvPr>
          <p:cNvSpPr txBox="1"/>
          <p:nvPr/>
        </p:nvSpPr>
        <p:spPr>
          <a:xfrm>
            <a:off x="573513" y="1553259"/>
            <a:ext cx="2088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유저가 사망한</a:t>
            </a:r>
            <a:endParaRPr lang="en-US" altLang="ko-KR" sz="1000" dirty="0"/>
          </a:p>
          <a:p>
            <a:r>
              <a:rPr lang="ko-KR" altLang="en-US" sz="1000" dirty="0"/>
              <a:t>현재 층을 표시합니다</a:t>
            </a:r>
            <a:r>
              <a:rPr lang="en-US" altLang="ko-KR" sz="1000" dirty="0"/>
              <a:t>.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6506E17-708C-4A0E-8638-6811AD9DFC0A}"/>
              </a:ext>
            </a:extLst>
          </p:cNvPr>
          <p:cNvCxnSpPr>
            <a:cxnSpLocks/>
          </p:cNvCxnSpPr>
          <p:nvPr/>
        </p:nvCxnSpPr>
        <p:spPr>
          <a:xfrm flipH="1">
            <a:off x="1903445" y="1096716"/>
            <a:ext cx="6005047" cy="63189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D8F8BD4-42E7-4E32-9C6E-FF012904F6D6}"/>
              </a:ext>
            </a:extLst>
          </p:cNvPr>
          <p:cNvCxnSpPr>
            <a:cxnSpLocks/>
          </p:cNvCxnSpPr>
          <p:nvPr/>
        </p:nvCxnSpPr>
        <p:spPr>
          <a:xfrm flipH="1">
            <a:off x="1006098" y="2780522"/>
            <a:ext cx="4548950" cy="14653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B171F6C-2A63-42D0-84B7-8AD34257ABC2}"/>
              </a:ext>
            </a:extLst>
          </p:cNvPr>
          <p:cNvSpPr txBox="1"/>
          <p:nvPr/>
        </p:nvSpPr>
        <p:spPr>
          <a:xfrm>
            <a:off x="359795" y="4394632"/>
            <a:ext cx="17517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모든 카드가 해금되었기</a:t>
            </a:r>
            <a:endParaRPr lang="en-US" altLang="ko-KR" sz="1000" dirty="0"/>
          </a:p>
          <a:p>
            <a:r>
              <a:rPr lang="ko-KR" altLang="en-US" sz="1000" dirty="0"/>
              <a:t>때문에</a:t>
            </a:r>
            <a:r>
              <a:rPr lang="en-US" altLang="ko-KR" sz="1000" dirty="0"/>
              <a:t>, </a:t>
            </a:r>
            <a:r>
              <a:rPr lang="ko-KR" altLang="en-US" sz="1000" dirty="0"/>
              <a:t>카드 이미지가</a:t>
            </a:r>
            <a:endParaRPr lang="en-US" altLang="ko-KR" sz="1000" dirty="0"/>
          </a:p>
          <a:p>
            <a:r>
              <a:rPr lang="ko-KR" altLang="en-US" sz="1000" dirty="0"/>
              <a:t>출력되지 않습니다</a:t>
            </a:r>
            <a:r>
              <a:rPr lang="en-US" altLang="ko-KR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18825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E7601D8-D80D-4986-9FC6-E02F56626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108" y="338085"/>
            <a:ext cx="8977256" cy="50497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B30A0A-037A-4B53-B6D1-2C3D792A0A88}"/>
              </a:ext>
            </a:extLst>
          </p:cNvPr>
          <p:cNvSpPr txBox="1"/>
          <p:nvPr/>
        </p:nvSpPr>
        <p:spPr>
          <a:xfrm>
            <a:off x="197296" y="198243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챕터 조건 추가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511F125-3211-4706-B699-C546A26838A5}"/>
              </a:ext>
            </a:extLst>
          </p:cNvPr>
          <p:cNvSpPr txBox="1"/>
          <p:nvPr/>
        </p:nvSpPr>
        <p:spPr>
          <a:xfrm>
            <a:off x="244877" y="1614058"/>
            <a:ext cx="20887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현재 챕터를 표시합니다</a:t>
            </a:r>
            <a:r>
              <a:rPr lang="en-US" altLang="ko-KR" sz="1000" dirty="0"/>
              <a:t>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841C140-E759-4657-8AC2-2FA1FB9D6215}"/>
              </a:ext>
            </a:extLst>
          </p:cNvPr>
          <p:cNvSpPr txBox="1"/>
          <p:nvPr/>
        </p:nvSpPr>
        <p:spPr>
          <a:xfrm>
            <a:off x="304078" y="4544884"/>
            <a:ext cx="2088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해당 </a:t>
            </a:r>
            <a:r>
              <a:rPr lang="ko-KR" altLang="en-US" sz="1000" dirty="0" err="1"/>
              <a:t>디버프의</a:t>
            </a:r>
            <a:r>
              <a:rPr lang="ko-KR" altLang="en-US" sz="1000" dirty="0"/>
              <a:t> 아이콘과</a:t>
            </a:r>
            <a:endParaRPr lang="en-US" altLang="ko-KR" sz="1000" dirty="0"/>
          </a:p>
          <a:p>
            <a:r>
              <a:rPr lang="ko-KR" altLang="en-US" sz="1000" dirty="0"/>
              <a:t>설명입니다</a:t>
            </a:r>
            <a:r>
              <a:rPr lang="en-US" altLang="ko-KR" sz="1000" dirty="0"/>
              <a:t>.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3FB11F9-069F-4529-9442-D27C05FB7D3A}"/>
              </a:ext>
            </a:extLst>
          </p:cNvPr>
          <p:cNvCxnSpPr>
            <a:cxnSpLocks/>
          </p:cNvCxnSpPr>
          <p:nvPr/>
        </p:nvCxnSpPr>
        <p:spPr>
          <a:xfrm flipH="1">
            <a:off x="8754773" y="4600720"/>
            <a:ext cx="2555622" cy="11081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6D2E276-E712-4CCB-8878-D4287BC65BAA}"/>
              </a:ext>
            </a:extLst>
          </p:cNvPr>
          <p:cNvSpPr txBox="1"/>
          <p:nvPr/>
        </p:nvSpPr>
        <p:spPr>
          <a:xfrm>
            <a:off x="7936818" y="5816284"/>
            <a:ext cx="2088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해당 버튼을 터치하여</a:t>
            </a:r>
            <a:endParaRPr lang="en-US" altLang="ko-KR" sz="1000" dirty="0"/>
          </a:p>
          <a:p>
            <a:r>
              <a:rPr lang="ko-KR" altLang="en-US" sz="1000" dirty="0"/>
              <a:t>게임을 계속 진행합니다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전투 시작 화면으로 이동합니다</a:t>
            </a:r>
            <a:r>
              <a:rPr lang="en-US" altLang="ko-KR" sz="1000" dirty="0"/>
              <a:t>.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1FD575AB-8AFD-4528-86C0-71B3ED0BAC62}"/>
              </a:ext>
            </a:extLst>
          </p:cNvPr>
          <p:cNvCxnSpPr>
            <a:cxnSpLocks/>
          </p:cNvCxnSpPr>
          <p:nvPr/>
        </p:nvCxnSpPr>
        <p:spPr>
          <a:xfrm flipH="1">
            <a:off x="1927423" y="1287624"/>
            <a:ext cx="2467406" cy="44954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4F6254A-D4AC-4BFD-A244-AB011BF53933}"/>
              </a:ext>
            </a:extLst>
          </p:cNvPr>
          <p:cNvCxnSpPr>
            <a:cxnSpLocks/>
          </p:cNvCxnSpPr>
          <p:nvPr/>
        </p:nvCxnSpPr>
        <p:spPr>
          <a:xfrm flipH="1">
            <a:off x="1967381" y="3447192"/>
            <a:ext cx="3573494" cy="133759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308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>
            <a:extLst>
              <a:ext uri="{FF2B5EF4-FFF2-40B4-BE49-F238E27FC236}">
                <a16:creationId xmlns:a16="http://schemas.microsoft.com/office/drawing/2014/main" id="{12F46FF1-0739-4D7B-A45A-969870D61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07" y="429874"/>
            <a:ext cx="9553363" cy="53737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B30A0A-037A-4B53-B6D1-2C3D792A0A88}"/>
              </a:ext>
            </a:extLst>
          </p:cNvPr>
          <p:cNvSpPr txBox="1"/>
          <p:nvPr/>
        </p:nvSpPr>
        <p:spPr>
          <a:xfrm>
            <a:off x="197296" y="198243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챕터 조건 추가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35D881A-B0EB-4A03-9F16-711A3A3D7B6E}"/>
              </a:ext>
            </a:extLst>
          </p:cNvPr>
          <p:cNvSpPr txBox="1"/>
          <p:nvPr/>
        </p:nvSpPr>
        <p:spPr>
          <a:xfrm>
            <a:off x="244877" y="1519954"/>
            <a:ext cx="2088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추가된 조건을 아이콘으로</a:t>
            </a:r>
            <a:endParaRPr lang="en-US" altLang="ko-KR" sz="1000" dirty="0"/>
          </a:p>
          <a:p>
            <a:r>
              <a:rPr lang="ko-KR" altLang="en-US" sz="1000" dirty="0"/>
              <a:t>표시합니다</a:t>
            </a:r>
            <a:r>
              <a:rPr lang="en-US" altLang="ko-KR" sz="1000" dirty="0"/>
              <a:t>.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3BA9818-572A-4075-BB3D-EF48457543AE}"/>
              </a:ext>
            </a:extLst>
          </p:cNvPr>
          <p:cNvCxnSpPr>
            <a:cxnSpLocks/>
          </p:cNvCxnSpPr>
          <p:nvPr/>
        </p:nvCxnSpPr>
        <p:spPr>
          <a:xfrm flipH="1">
            <a:off x="1927423" y="1054359"/>
            <a:ext cx="6890006" cy="682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2357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72E861-38B7-46D2-AB4E-1C1F5EF3F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853" y="466197"/>
            <a:ext cx="9721666" cy="54684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B30A0A-037A-4B53-B6D1-2C3D792A0A88}"/>
              </a:ext>
            </a:extLst>
          </p:cNvPr>
          <p:cNvSpPr txBox="1"/>
          <p:nvPr/>
        </p:nvSpPr>
        <p:spPr>
          <a:xfrm>
            <a:off x="197296" y="198243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챕터 조건 추가 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E7BE31-E461-49BF-88C2-E18EA8229F57}"/>
              </a:ext>
            </a:extLst>
          </p:cNvPr>
          <p:cNvSpPr txBox="1"/>
          <p:nvPr/>
        </p:nvSpPr>
        <p:spPr>
          <a:xfrm>
            <a:off x="244559" y="2983200"/>
            <a:ext cx="2088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아이콘을 터치했을 때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팝업 창을 띄워 해당</a:t>
            </a:r>
            <a:endParaRPr lang="en-US" altLang="ko-KR" sz="1000" dirty="0"/>
          </a:p>
          <a:p>
            <a:r>
              <a:rPr lang="ko-KR" altLang="en-US" sz="1000" dirty="0"/>
              <a:t>조건을 설명합니다</a:t>
            </a:r>
            <a:r>
              <a:rPr lang="en-US" altLang="ko-KR" sz="1000" dirty="0"/>
              <a:t>.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B9151FD-439A-4C88-9543-58917F64D8CB}"/>
              </a:ext>
            </a:extLst>
          </p:cNvPr>
          <p:cNvCxnSpPr>
            <a:cxnSpLocks/>
          </p:cNvCxnSpPr>
          <p:nvPr/>
        </p:nvCxnSpPr>
        <p:spPr>
          <a:xfrm flipH="1">
            <a:off x="1927106" y="2219069"/>
            <a:ext cx="5585086" cy="98134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571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DDCE4D85-D5FB-4894-9B84-8708685CF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639" y="210426"/>
            <a:ext cx="9032751" cy="50809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B30A0A-037A-4B53-B6D1-2C3D792A0A88}"/>
              </a:ext>
            </a:extLst>
          </p:cNvPr>
          <p:cNvSpPr txBox="1"/>
          <p:nvPr/>
        </p:nvSpPr>
        <p:spPr>
          <a:xfrm>
            <a:off x="197296" y="198243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캐릭터 선택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CEE0B14-8933-4426-84EC-642637E455E9}"/>
              </a:ext>
            </a:extLst>
          </p:cNvPr>
          <p:cNvCxnSpPr>
            <a:cxnSpLocks/>
          </p:cNvCxnSpPr>
          <p:nvPr/>
        </p:nvCxnSpPr>
        <p:spPr>
          <a:xfrm flipH="1">
            <a:off x="10212403" y="4600506"/>
            <a:ext cx="1266750" cy="104503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FE198AE-0175-46C1-9BEC-3F6FCBC63132}"/>
              </a:ext>
            </a:extLst>
          </p:cNvPr>
          <p:cNvSpPr txBox="1"/>
          <p:nvPr/>
        </p:nvSpPr>
        <p:spPr>
          <a:xfrm>
            <a:off x="9623982" y="5738847"/>
            <a:ext cx="1428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해당 버튼으로 게임을</a:t>
            </a:r>
            <a:endParaRPr lang="en-US" altLang="ko-KR" sz="1000" dirty="0"/>
          </a:p>
          <a:p>
            <a:r>
              <a:rPr lang="ko-KR" altLang="en-US" sz="1000" dirty="0"/>
              <a:t>시작합니다</a:t>
            </a:r>
            <a:r>
              <a:rPr lang="en-US" altLang="ko-KR" sz="1000" dirty="0"/>
              <a:t>.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0947CF3-B0D0-4178-A973-554B22D43474}"/>
              </a:ext>
            </a:extLst>
          </p:cNvPr>
          <p:cNvCxnSpPr>
            <a:cxnSpLocks/>
          </p:cNvCxnSpPr>
          <p:nvPr/>
        </p:nvCxnSpPr>
        <p:spPr>
          <a:xfrm flipH="1">
            <a:off x="1862985" y="1487014"/>
            <a:ext cx="137331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C0C93BE-3DF5-499A-9ED6-551DA14B620F}"/>
              </a:ext>
            </a:extLst>
          </p:cNvPr>
          <p:cNvSpPr txBox="1"/>
          <p:nvPr/>
        </p:nvSpPr>
        <p:spPr>
          <a:xfrm>
            <a:off x="929234" y="1363903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</a:rPr>
              <a:t>선택된 캐릭터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2D180F-E399-4DD1-8934-9E43D55600F7}"/>
              </a:ext>
            </a:extLst>
          </p:cNvPr>
          <p:cNvSpPr txBox="1"/>
          <p:nvPr/>
        </p:nvSpPr>
        <p:spPr>
          <a:xfrm>
            <a:off x="469298" y="1656291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선택된 캐릭터의 자세한</a:t>
            </a:r>
            <a:endParaRPr lang="en-US" altLang="ko-KR" sz="1000" dirty="0"/>
          </a:p>
          <a:p>
            <a:r>
              <a:rPr lang="ko-KR" altLang="en-US" sz="1000" dirty="0"/>
              <a:t>정보를 표시합니다</a:t>
            </a:r>
            <a:r>
              <a:rPr lang="en-US" altLang="ko-KR" sz="1000" dirty="0"/>
              <a:t>.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B95F3C6-EE40-4504-A64C-90CF6BEB86EF}"/>
              </a:ext>
            </a:extLst>
          </p:cNvPr>
          <p:cNvCxnSpPr>
            <a:cxnSpLocks/>
          </p:cNvCxnSpPr>
          <p:nvPr/>
        </p:nvCxnSpPr>
        <p:spPr>
          <a:xfrm>
            <a:off x="5453153" y="4989594"/>
            <a:ext cx="0" cy="7368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A4040A2-8BA7-4881-94AF-6799D8AB1293}"/>
              </a:ext>
            </a:extLst>
          </p:cNvPr>
          <p:cNvSpPr txBox="1"/>
          <p:nvPr/>
        </p:nvSpPr>
        <p:spPr>
          <a:xfrm>
            <a:off x="4650223" y="5814788"/>
            <a:ext cx="164019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현재 선택한 캐릭터를</a:t>
            </a:r>
            <a:endParaRPr lang="en-US" altLang="ko-KR" sz="1000" dirty="0"/>
          </a:p>
          <a:p>
            <a:r>
              <a:rPr lang="ko-KR" altLang="en-US" sz="1000" dirty="0"/>
              <a:t>테두리 볼드 처리 합니다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en-US" altLang="ko-KR" sz="1000" dirty="0"/>
              <a:t>( </a:t>
            </a:r>
            <a:r>
              <a:rPr lang="ko-KR" altLang="en-US" sz="1000" dirty="0"/>
              <a:t>처음에는 해당 캐릭터가</a:t>
            </a:r>
            <a:endParaRPr lang="en-US" altLang="ko-KR" sz="1000" dirty="0"/>
          </a:p>
          <a:p>
            <a:r>
              <a:rPr lang="ko-KR" altLang="en-US" sz="1000" dirty="0"/>
              <a:t>선택되어 있습니다</a:t>
            </a:r>
            <a:r>
              <a:rPr lang="en-US" altLang="ko-KR" sz="1000" dirty="0"/>
              <a:t>. )</a:t>
            </a:r>
          </a:p>
        </p:txBody>
      </p:sp>
    </p:spTree>
    <p:extLst>
      <p:ext uri="{BB962C8B-B14F-4D97-AF65-F5344CB8AC3E}">
        <p14:creationId xmlns:p14="http://schemas.microsoft.com/office/powerpoint/2010/main" val="37121126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건물, 실외이(가) 표시된 사진&#10;&#10;자동 생성된 설명">
            <a:extLst>
              <a:ext uri="{FF2B5EF4-FFF2-40B4-BE49-F238E27FC236}">
                <a16:creationId xmlns:a16="http://schemas.microsoft.com/office/drawing/2014/main" id="{90D9646A-989F-4BC8-BC45-D73C8EDF2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359" y="366548"/>
            <a:ext cx="8861021" cy="498432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6A78D1D-AC04-4F0C-90CB-51D7DDB1DB78}"/>
              </a:ext>
            </a:extLst>
          </p:cNvPr>
          <p:cNvSpPr txBox="1"/>
          <p:nvPr/>
        </p:nvSpPr>
        <p:spPr>
          <a:xfrm>
            <a:off x="197296" y="198243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무작위 카드</a:t>
            </a:r>
            <a:endParaRPr lang="en-US" altLang="ko-KR" dirty="0"/>
          </a:p>
          <a:p>
            <a:r>
              <a:rPr lang="ko-KR" altLang="en-US" dirty="0"/>
              <a:t>보상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345609A-FB2C-400E-A7B5-9A17D7083E93}"/>
              </a:ext>
            </a:extLst>
          </p:cNvPr>
          <p:cNvSpPr txBox="1"/>
          <p:nvPr/>
        </p:nvSpPr>
        <p:spPr>
          <a:xfrm>
            <a:off x="580619" y="2012861"/>
            <a:ext cx="2088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무작위 카드 보상에</a:t>
            </a:r>
            <a:endParaRPr lang="en-US" altLang="ko-KR" sz="1000" dirty="0"/>
          </a:p>
          <a:p>
            <a:r>
              <a:rPr lang="ko-KR" altLang="en-US" sz="1000" dirty="0"/>
              <a:t>대한 설명입니다</a:t>
            </a:r>
            <a:r>
              <a:rPr lang="en-US" altLang="ko-KR" sz="1000" dirty="0"/>
              <a:t>.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2811EA3-9ECE-43A7-9F2D-939924FCE029}"/>
              </a:ext>
            </a:extLst>
          </p:cNvPr>
          <p:cNvCxnSpPr>
            <a:cxnSpLocks/>
          </p:cNvCxnSpPr>
          <p:nvPr/>
        </p:nvCxnSpPr>
        <p:spPr>
          <a:xfrm flipH="1">
            <a:off x="1927105" y="1838131"/>
            <a:ext cx="2624701" cy="34867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F2C7C3C-5521-4853-8510-238B41F7F7E5}"/>
              </a:ext>
            </a:extLst>
          </p:cNvPr>
          <p:cNvSpPr txBox="1"/>
          <p:nvPr/>
        </p:nvSpPr>
        <p:spPr>
          <a:xfrm>
            <a:off x="468232" y="3292923"/>
            <a:ext cx="2088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현재 보상 확률을</a:t>
            </a:r>
            <a:endParaRPr lang="en-US" altLang="ko-KR" sz="1000" dirty="0"/>
          </a:p>
          <a:p>
            <a:r>
              <a:rPr lang="ko-KR" altLang="en-US" sz="1000" dirty="0"/>
              <a:t>표시합니다</a:t>
            </a:r>
            <a:r>
              <a:rPr lang="en-US" altLang="ko-KR" sz="1000" dirty="0"/>
              <a:t>.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02D1AA3-D80D-4C05-9003-A164307F3106}"/>
              </a:ext>
            </a:extLst>
          </p:cNvPr>
          <p:cNvCxnSpPr>
            <a:cxnSpLocks/>
          </p:cNvCxnSpPr>
          <p:nvPr/>
        </p:nvCxnSpPr>
        <p:spPr>
          <a:xfrm flipH="1">
            <a:off x="1624984" y="2875740"/>
            <a:ext cx="4721432" cy="64788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1A80E10-1BAB-4A43-BD0C-6B8744895DF2}"/>
              </a:ext>
            </a:extLst>
          </p:cNvPr>
          <p:cNvSpPr txBox="1"/>
          <p:nvPr/>
        </p:nvSpPr>
        <p:spPr>
          <a:xfrm>
            <a:off x="8564395" y="5718870"/>
            <a:ext cx="20887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다음 화면으로 진행됩니다</a:t>
            </a:r>
            <a:r>
              <a:rPr lang="en-US" altLang="ko-KR" sz="1000" dirty="0"/>
              <a:t>.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7C2497D-0B4C-485E-9C22-9A0D742E3A0F}"/>
              </a:ext>
            </a:extLst>
          </p:cNvPr>
          <p:cNvCxnSpPr>
            <a:cxnSpLocks/>
          </p:cNvCxnSpPr>
          <p:nvPr/>
        </p:nvCxnSpPr>
        <p:spPr>
          <a:xfrm flipH="1">
            <a:off x="9514748" y="4597343"/>
            <a:ext cx="1926323" cy="101102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D6BF56A-36D3-4E8C-95CE-D89295BEF8C7}"/>
              </a:ext>
            </a:extLst>
          </p:cNvPr>
          <p:cNvSpPr txBox="1"/>
          <p:nvPr/>
        </p:nvSpPr>
        <p:spPr>
          <a:xfrm>
            <a:off x="338302" y="4872155"/>
            <a:ext cx="2088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카드의 뒷면을</a:t>
            </a:r>
            <a:endParaRPr lang="en-US" altLang="ko-KR" sz="1000" dirty="0"/>
          </a:p>
          <a:p>
            <a:r>
              <a:rPr lang="ko-KR" altLang="en-US" sz="1000" dirty="0"/>
              <a:t>터치하면 확률이 </a:t>
            </a:r>
            <a:endParaRPr lang="en-US" altLang="ko-KR" sz="1000" dirty="0"/>
          </a:p>
          <a:p>
            <a:r>
              <a:rPr lang="ko-KR" altLang="en-US" sz="1000" dirty="0"/>
              <a:t>증가하거나 해금 카드를</a:t>
            </a:r>
            <a:endParaRPr lang="en-US" altLang="ko-KR" sz="1000" dirty="0"/>
          </a:p>
          <a:p>
            <a:r>
              <a:rPr lang="ko-KR" altLang="en-US" sz="1000" dirty="0"/>
              <a:t>획득합니다</a:t>
            </a:r>
            <a:r>
              <a:rPr lang="en-US" altLang="ko-KR" sz="1000" dirty="0"/>
              <a:t>.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E1EC8FAF-CAE5-4C25-BAA2-AB5D6CC2E069}"/>
              </a:ext>
            </a:extLst>
          </p:cNvPr>
          <p:cNvCxnSpPr>
            <a:cxnSpLocks/>
          </p:cNvCxnSpPr>
          <p:nvPr/>
        </p:nvCxnSpPr>
        <p:spPr>
          <a:xfrm flipH="1">
            <a:off x="1495054" y="4454972"/>
            <a:ext cx="4721432" cy="64788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4300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텍스트, 표지판이(가) 표시된 사진&#10;&#10;자동 생성된 설명">
            <a:extLst>
              <a:ext uri="{FF2B5EF4-FFF2-40B4-BE49-F238E27FC236}">
                <a16:creationId xmlns:a16="http://schemas.microsoft.com/office/drawing/2014/main" id="{09A6F565-F03D-4E53-BDB6-5BA370DAF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54" y="391055"/>
            <a:ext cx="8951286" cy="503509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6A78D1D-AC04-4F0C-90CB-51D7DDB1DB78}"/>
              </a:ext>
            </a:extLst>
          </p:cNvPr>
          <p:cNvSpPr txBox="1"/>
          <p:nvPr/>
        </p:nvSpPr>
        <p:spPr>
          <a:xfrm>
            <a:off x="197296" y="198243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무작위 카드</a:t>
            </a:r>
            <a:endParaRPr lang="en-US" altLang="ko-KR" dirty="0"/>
          </a:p>
          <a:p>
            <a:r>
              <a:rPr lang="ko-KR" altLang="en-US" dirty="0"/>
              <a:t>보상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1A80E10-1BAB-4A43-BD0C-6B8744895DF2}"/>
              </a:ext>
            </a:extLst>
          </p:cNvPr>
          <p:cNvSpPr txBox="1"/>
          <p:nvPr/>
        </p:nvSpPr>
        <p:spPr>
          <a:xfrm>
            <a:off x="8564395" y="5718870"/>
            <a:ext cx="20887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다음 화면으로 진행됩니다</a:t>
            </a:r>
            <a:r>
              <a:rPr lang="en-US" altLang="ko-KR" sz="1000" dirty="0"/>
              <a:t>.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7C2497D-0B4C-485E-9C22-9A0D742E3A0F}"/>
              </a:ext>
            </a:extLst>
          </p:cNvPr>
          <p:cNvCxnSpPr>
            <a:cxnSpLocks/>
          </p:cNvCxnSpPr>
          <p:nvPr/>
        </p:nvCxnSpPr>
        <p:spPr>
          <a:xfrm flipH="1">
            <a:off x="9451995" y="4630933"/>
            <a:ext cx="1926323" cy="101102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D6BF56A-36D3-4E8C-95CE-D89295BEF8C7}"/>
              </a:ext>
            </a:extLst>
          </p:cNvPr>
          <p:cNvSpPr txBox="1"/>
          <p:nvPr/>
        </p:nvSpPr>
        <p:spPr>
          <a:xfrm>
            <a:off x="338302" y="4872155"/>
            <a:ext cx="2088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카드가 등장하지</a:t>
            </a:r>
            <a:endParaRPr lang="en-US" altLang="ko-KR" sz="1000" dirty="0"/>
          </a:p>
          <a:p>
            <a:r>
              <a:rPr lang="ko-KR" altLang="en-US" sz="1000" dirty="0"/>
              <a:t>않고 확률이</a:t>
            </a:r>
            <a:endParaRPr lang="en-US" altLang="ko-KR" sz="1000" dirty="0"/>
          </a:p>
          <a:p>
            <a:r>
              <a:rPr lang="ko-KR" altLang="en-US" sz="1000" dirty="0"/>
              <a:t>증가한 모습입니다</a:t>
            </a:r>
            <a:r>
              <a:rPr lang="en-US" altLang="ko-KR" sz="1000" dirty="0"/>
              <a:t>.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E1EC8FAF-CAE5-4C25-BAA2-AB5D6CC2E069}"/>
              </a:ext>
            </a:extLst>
          </p:cNvPr>
          <p:cNvCxnSpPr>
            <a:cxnSpLocks/>
          </p:cNvCxnSpPr>
          <p:nvPr/>
        </p:nvCxnSpPr>
        <p:spPr>
          <a:xfrm flipH="1">
            <a:off x="1495054" y="4454972"/>
            <a:ext cx="4721432" cy="64788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2949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건물, 텍스트, 실외이(가) 표시된 사진&#10;&#10;자동 생성된 설명">
            <a:extLst>
              <a:ext uri="{FF2B5EF4-FFF2-40B4-BE49-F238E27FC236}">
                <a16:creationId xmlns:a16="http://schemas.microsoft.com/office/drawing/2014/main" id="{80CABA1F-7D28-489B-8748-5D0AE21E8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983" y="803224"/>
            <a:ext cx="9138445" cy="514037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6A78D1D-AC04-4F0C-90CB-51D7DDB1DB78}"/>
              </a:ext>
            </a:extLst>
          </p:cNvPr>
          <p:cNvSpPr txBox="1"/>
          <p:nvPr/>
        </p:nvSpPr>
        <p:spPr>
          <a:xfrm>
            <a:off x="197296" y="198243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무작위 카드</a:t>
            </a:r>
            <a:endParaRPr lang="en-US" altLang="ko-KR" dirty="0"/>
          </a:p>
          <a:p>
            <a:r>
              <a:rPr lang="ko-KR" altLang="en-US" dirty="0"/>
              <a:t>보상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D6BF56A-36D3-4E8C-95CE-D89295BEF8C7}"/>
              </a:ext>
            </a:extLst>
          </p:cNvPr>
          <p:cNvSpPr txBox="1"/>
          <p:nvPr/>
        </p:nvSpPr>
        <p:spPr>
          <a:xfrm>
            <a:off x="338302" y="5313368"/>
            <a:ext cx="2088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카드가 등장했습니다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Next </a:t>
            </a:r>
            <a:r>
              <a:rPr lang="ko-KR" altLang="en-US" sz="1000" dirty="0"/>
              <a:t>버튼을 통해</a:t>
            </a:r>
            <a:endParaRPr lang="en-US" altLang="ko-KR" sz="1000" dirty="0"/>
          </a:p>
          <a:p>
            <a:r>
              <a:rPr lang="ko-KR" altLang="en-US" sz="1000" dirty="0"/>
              <a:t>무작위 카드 보상</a:t>
            </a:r>
            <a:r>
              <a:rPr lang="en-US" altLang="ko-KR" sz="1000" dirty="0"/>
              <a:t>2</a:t>
            </a:r>
          </a:p>
          <a:p>
            <a:r>
              <a:rPr lang="ko-KR" altLang="en-US" sz="1000" dirty="0"/>
              <a:t>화면으로 이동합니다</a:t>
            </a:r>
            <a:r>
              <a:rPr lang="en-US" altLang="ko-KR" sz="1000" dirty="0"/>
              <a:t>.</a:t>
            </a:r>
            <a:r>
              <a:rPr lang="ko-KR" altLang="en-US" sz="1000" dirty="0"/>
              <a:t> </a:t>
            </a:r>
            <a:endParaRPr lang="en-US" altLang="ko-KR" sz="1000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E1EC8FAF-CAE5-4C25-BAA2-AB5D6CC2E069}"/>
              </a:ext>
            </a:extLst>
          </p:cNvPr>
          <p:cNvCxnSpPr>
            <a:cxnSpLocks/>
          </p:cNvCxnSpPr>
          <p:nvPr/>
        </p:nvCxnSpPr>
        <p:spPr>
          <a:xfrm flipH="1">
            <a:off x="1495054" y="4454972"/>
            <a:ext cx="4721432" cy="64788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모니터, 화면이(가) 표시된 사진&#10;&#10;자동 생성된 설명">
            <a:extLst>
              <a:ext uri="{FF2B5EF4-FFF2-40B4-BE49-F238E27FC236}">
                <a16:creationId xmlns:a16="http://schemas.microsoft.com/office/drawing/2014/main" id="{AD405B26-F748-4FD6-BBBE-C6E225686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317" y="3774141"/>
            <a:ext cx="1272598" cy="1918448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9D54BD8-4D3A-4BA7-B4D5-581A6334F3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838" y="4761819"/>
            <a:ext cx="771720" cy="77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2292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건물, 실외, 텍스트이(가) 표시된 사진&#10;&#10;자동 생성된 설명">
            <a:extLst>
              <a:ext uri="{FF2B5EF4-FFF2-40B4-BE49-F238E27FC236}">
                <a16:creationId xmlns:a16="http://schemas.microsoft.com/office/drawing/2014/main" id="{AA81A28F-B486-4F9D-8908-58C114E48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308" y="330797"/>
            <a:ext cx="9222644" cy="518773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6A78D1D-AC04-4F0C-90CB-51D7DDB1DB78}"/>
              </a:ext>
            </a:extLst>
          </p:cNvPr>
          <p:cNvSpPr txBox="1"/>
          <p:nvPr/>
        </p:nvSpPr>
        <p:spPr>
          <a:xfrm>
            <a:off x="197296" y="198243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무작위 카드</a:t>
            </a:r>
            <a:endParaRPr lang="en-US" altLang="ko-KR" dirty="0"/>
          </a:p>
          <a:p>
            <a:r>
              <a:rPr lang="ko-KR" altLang="en-US" dirty="0"/>
              <a:t>보상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EBAF71E-90FD-481E-B435-5BA0D1DED645}"/>
              </a:ext>
            </a:extLst>
          </p:cNvPr>
          <p:cNvSpPr txBox="1"/>
          <p:nvPr/>
        </p:nvSpPr>
        <p:spPr>
          <a:xfrm>
            <a:off x="94933" y="2517883"/>
            <a:ext cx="2088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새로운 카드가 </a:t>
            </a:r>
            <a:endParaRPr lang="en-US" altLang="ko-KR" sz="1000" dirty="0"/>
          </a:p>
          <a:p>
            <a:r>
              <a:rPr lang="ko-KR" altLang="en-US" sz="1000" dirty="0"/>
              <a:t>해금되어 이후부터 해당 카드는</a:t>
            </a:r>
            <a:endParaRPr lang="en-US" altLang="ko-KR" sz="1000" dirty="0"/>
          </a:p>
          <a:p>
            <a:r>
              <a:rPr lang="ko-KR" altLang="en-US" sz="1000" dirty="0"/>
              <a:t>게임 중에 발견됩니다</a:t>
            </a:r>
            <a:r>
              <a:rPr lang="en-US" altLang="ko-KR" sz="1000" dirty="0"/>
              <a:t>.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1ACF7D86-2829-452F-9F84-D3FFA38A9270}"/>
              </a:ext>
            </a:extLst>
          </p:cNvPr>
          <p:cNvCxnSpPr>
            <a:cxnSpLocks/>
          </p:cNvCxnSpPr>
          <p:nvPr/>
        </p:nvCxnSpPr>
        <p:spPr>
          <a:xfrm flipH="1">
            <a:off x="1509495" y="2579852"/>
            <a:ext cx="2455893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2D1E63C-F2F2-4201-9EA3-62501F0227D8}"/>
              </a:ext>
            </a:extLst>
          </p:cNvPr>
          <p:cNvSpPr txBox="1"/>
          <p:nvPr/>
        </p:nvSpPr>
        <p:spPr>
          <a:xfrm>
            <a:off x="8519897" y="5787756"/>
            <a:ext cx="2088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메인 화면으로</a:t>
            </a:r>
            <a:endParaRPr lang="en-US" altLang="ko-KR" sz="1000" dirty="0"/>
          </a:p>
          <a:p>
            <a:r>
              <a:rPr lang="ko-KR" altLang="en-US" sz="1000" dirty="0"/>
              <a:t>돌아갑니다</a:t>
            </a:r>
            <a:r>
              <a:rPr lang="en-US" altLang="ko-KR" sz="1000" dirty="0"/>
              <a:t>.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759753-361A-458E-A19B-7724E205050C}"/>
              </a:ext>
            </a:extLst>
          </p:cNvPr>
          <p:cNvCxnSpPr>
            <a:cxnSpLocks/>
          </p:cNvCxnSpPr>
          <p:nvPr/>
        </p:nvCxnSpPr>
        <p:spPr>
          <a:xfrm flipH="1">
            <a:off x="8918849" y="4647373"/>
            <a:ext cx="2326232" cy="102385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7945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1EA26E7-1E9F-4D6D-B11E-20A0C6A41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423" y="567575"/>
            <a:ext cx="8416453" cy="47342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B30A0A-037A-4B53-B6D1-2C3D792A0A88}"/>
              </a:ext>
            </a:extLst>
          </p:cNvPr>
          <p:cNvSpPr txBox="1"/>
          <p:nvPr/>
        </p:nvSpPr>
        <p:spPr>
          <a:xfrm>
            <a:off x="197296" y="19824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상점 층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50D5C4-8B19-4B20-9B69-709A9FD0BD0A}"/>
              </a:ext>
            </a:extLst>
          </p:cNvPr>
          <p:cNvSpPr txBox="1"/>
          <p:nvPr/>
        </p:nvSpPr>
        <p:spPr>
          <a:xfrm>
            <a:off x="1139400" y="2604721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</a:rPr>
              <a:t>상점 층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C01104-69B0-4DCB-BC6E-91E441F0DF9B}"/>
              </a:ext>
            </a:extLst>
          </p:cNvPr>
          <p:cNvSpPr txBox="1"/>
          <p:nvPr/>
        </p:nvSpPr>
        <p:spPr>
          <a:xfrm>
            <a:off x="483900" y="2850942"/>
            <a:ext cx="16017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상점 층에 입장 할 때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짧은 시간 동안 보여주는</a:t>
            </a:r>
            <a:endParaRPr lang="en-US" altLang="ko-KR" sz="1000" dirty="0"/>
          </a:p>
          <a:p>
            <a:r>
              <a:rPr lang="ko-KR" altLang="en-US" sz="1000" dirty="0"/>
              <a:t>팝업 창입니다</a:t>
            </a:r>
            <a:r>
              <a:rPr lang="en-US" altLang="ko-KR" sz="1000" dirty="0"/>
              <a:t>.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A18F799-BE75-4855-9287-5E5611FB7B1A}"/>
              </a:ext>
            </a:extLst>
          </p:cNvPr>
          <p:cNvCxnSpPr>
            <a:cxnSpLocks/>
          </p:cNvCxnSpPr>
          <p:nvPr/>
        </p:nvCxnSpPr>
        <p:spPr>
          <a:xfrm flipH="1">
            <a:off x="1848003" y="2727832"/>
            <a:ext cx="3423793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7882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CD9A365-7595-459B-A5D3-F6A34D6C5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662" y="567575"/>
            <a:ext cx="8728640" cy="49098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B30A0A-037A-4B53-B6D1-2C3D792A0A88}"/>
              </a:ext>
            </a:extLst>
          </p:cNvPr>
          <p:cNvSpPr txBox="1"/>
          <p:nvPr/>
        </p:nvSpPr>
        <p:spPr>
          <a:xfrm>
            <a:off x="197296" y="198243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상점 살펴보기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05BA024-4661-4C39-9978-D5E34871DC73}"/>
              </a:ext>
            </a:extLst>
          </p:cNvPr>
          <p:cNvSpPr txBox="1"/>
          <p:nvPr/>
        </p:nvSpPr>
        <p:spPr>
          <a:xfrm>
            <a:off x="377433" y="2546261"/>
            <a:ext cx="1601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이번 상점의 </a:t>
            </a:r>
            <a:endParaRPr lang="en-US" altLang="ko-KR" sz="1000" dirty="0"/>
          </a:p>
          <a:p>
            <a:r>
              <a:rPr lang="ko-KR" altLang="en-US" sz="1000" dirty="0"/>
              <a:t>구매 가능 목록</a:t>
            </a:r>
            <a:r>
              <a:rPr lang="en-US" altLang="ko-KR" sz="1000" dirty="0"/>
              <a:t> </a:t>
            </a:r>
            <a:r>
              <a:rPr lang="ko-KR" altLang="en-US" sz="1000" dirty="0"/>
              <a:t>입니다</a:t>
            </a:r>
            <a:r>
              <a:rPr lang="en-US" altLang="ko-KR" sz="1000" dirty="0"/>
              <a:t>.</a:t>
            </a: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494F434-D5E1-4074-90F2-39F1E2BC2404}"/>
              </a:ext>
            </a:extLst>
          </p:cNvPr>
          <p:cNvCxnSpPr>
            <a:cxnSpLocks/>
          </p:cNvCxnSpPr>
          <p:nvPr/>
        </p:nvCxnSpPr>
        <p:spPr>
          <a:xfrm flipH="1">
            <a:off x="1848005" y="2727832"/>
            <a:ext cx="51881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AF0F7C10-5448-4A66-A2EC-9C7756423480}"/>
              </a:ext>
            </a:extLst>
          </p:cNvPr>
          <p:cNvSpPr txBox="1"/>
          <p:nvPr/>
        </p:nvSpPr>
        <p:spPr>
          <a:xfrm>
            <a:off x="8794726" y="5655153"/>
            <a:ext cx="16017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해당 버튼으로</a:t>
            </a:r>
            <a:endParaRPr lang="en-US" altLang="ko-KR" sz="1000" dirty="0"/>
          </a:p>
          <a:p>
            <a:r>
              <a:rPr lang="ko-KR" altLang="en-US" sz="1000" dirty="0"/>
              <a:t>상점을 나가고</a:t>
            </a:r>
            <a:endParaRPr lang="en-US" altLang="ko-KR" sz="1000" dirty="0"/>
          </a:p>
          <a:p>
            <a:r>
              <a:rPr lang="ko-KR" altLang="en-US" sz="1000" dirty="0"/>
              <a:t>게임을 계속 진행합니다</a:t>
            </a:r>
            <a:r>
              <a:rPr lang="en-US" altLang="ko-KR" sz="1000" dirty="0"/>
              <a:t>.</a:t>
            </a: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59B423E4-ED11-40E6-A27D-AD794C814312}"/>
              </a:ext>
            </a:extLst>
          </p:cNvPr>
          <p:cNvCxnSpPr>
            <a:cxnSpLocks/>
          </p:cNvCxnSpPr>
          <p:nvPr/>
        </p:nvCxnSpPr>
        <p:spPr>
          <a:xfrm flipH="1">
            <a:off x="9948796" y="4923604"/>
            <a:ext cx="639180" cy="91312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6166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8990ACC-C753-4332-BA3F-177E55D00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029" y="491749"/>
            <a:ext cx="9087281" cy="51115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B30A0A-037A-4B53-B6D1-2C3D792A0A88}"/>
              </a:ext>
            </a:extLst>
          </p:cNvPr>
          <p:cNvSpPr txBox="1"/>
          <p:nvPr/>
        </p:nvSpPr>
        <p:spPr>
          <a:xfrm>
            <a:off x="197296" y="198243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상점 살펴보기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F0F7C10-5448-4A66-A2EC-9C7756423480}"/>
              </a:ext>
            </a:extLst>
          </p:cNvPr>
          <p:cNvSpPr txBox="1"/>
          <p:nvPr/>
        </p:nvSpPr>
        <p:spPr>
          <a:xfrm>
            <a:off x="9511903" y="5655153"/>
            <a:ext cx="16017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해당 버튼으로</a:t>
            </a:r>
            <a:endParaRPr lang="en-US" altLang="ko-KR" sz="1000" dirty="0"/>
          </a:p>
          <a:p>
            <a:r>
              <a:rPr lang="ko-KR" altLang="en-US" sz="1000" dirty="0"/>
              <a:t>상점을 나가고</a:t>
            </a:r>
            <a:endParaRPr lang="en-US" altLang="ko-KR" sz="1000" dirty="0"/>
          </a:p>
          <a:p>
            <a:r>
              <a:rPr lang="ko-KR" altLang="en-US" sz="1000" dirty="0"/>
              <a:t>게임을 계속 진행합니다</a:t>
            </a:r>
            <a:r>
              <a:rPr lang="en-US" altLang="ko-KR" sz="1000" dirty="0"/>
              <a:t>.</a:t>
            </a: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59B423E4-ED11-40E6-A27D-AD794C814312}"/>
              </a:ext>
            </a:extLst>
          </p:cNvPr>
          <p:cNvCxnSpPr>
            <a:cxnSpLocks/>
          </p:cNvCxnSpPr>
          <p:nvPr/>
        </p:nvCxnSpPr>
        <p:spPr>
          <a:xfrm flipH="1">
            <a:off x="10665973" y="4923604"/>
            <a:ext cx="639180" cy="91312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A10183-70B8-430B-AB35-339C73F26D83}"/>
              </a:ext>
            </a:extLst>
          </p:cNvPr>
          <p:cNvSpPr txBox="1"/>
          <p:nvPr/>
        </p:nvSpPr>
        <p:spPr>
          <a:xfrm>
            <a:off x="164288" y="2546261"/>
            <a:ext cx="17429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카드 구매 시 제거와 함께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상점 캐릭터가 구매</a:t>
            </a:r>
            <a:endParaRPr lang="en-US" altLang="ko-KR" sz="1000" dirty="0"/>
          </a:p>
          <a:p>
            <a:r>
              <a:rPr lang="ko-KR" altLang="en-US" sz="1000" dirty="0"/>
              <a:t>텍스트를 출력합니다</a:t>
            </a:r>
            <a:r>
              <a:rPr lang="en-US" altLang="ko-KR" sz="1000" dirty="0"/>
              <a:t>.</a:t>
            </a: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458DFBAC-8613-4FE7-9A13-ECC4A0EF78BC}"/>
              </a:ext>
            </a:extLst>
          </p:cNvPr>
          <p:cNvCxnSpPr>
            <a:cxnSpLocks/>
          </p:cNvCxnSpPr>
          <p:nvPr/>
        </p:nvCxnSpPr>
        <p:spPr>
          <a:xfrm flipH="1">
            <a:off x="1848006" y="2727832"/>
            <a:ext cx="3077792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83EF2FE-EFFA-49D5-BBDF-7523F7D486F6}"/>
              </a:ext>
            </a:extLst>
          </p:cNvPr>
          <p:cNvCxnSpPr>
            <a:cxnSpLocks/>
          </p:cNvCxnSpPr>
          <p:nvPr/>
        </p:nvCxnSpPr>
        <p:spPr>
          <a:xfrm flipH="1" flipV="1">
            <a:off x="1848006" y="2923493"/>
            <a:ext cx="3295946" cy="184445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760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EB30A0A-037A-4B53-B6D1-2C3D792A0A88}"/>
              </a:ext>
            </a:extLst>
          </p:cNvPr>
          <p:cNvSpPr txBox="1"/>
          <p:nvPr/>
        </p:nvSpPr>
        <p:spPr>
          <a:xfrm>
            <a:off x="197296" y="198243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카드 제거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FA0C203-93DD-431B-A8A6-69AD1362E1DC}"/>
              </a:ext>
            </a:extLst>
          </p:cNvPr>
          <p:cNvSpPr txBox="1"/>
          <p:nvPr/>
        </p:nvSpPr>
        <p:spPr>
          <a:xfrm>
            <a:off x="5550930" y="6017943"/>
            <a:ext cx="1673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카드 제거를 선택 할 경우</a:t>
            </a:r>
            <a:r>
              <a:rPr lang="en-US" altLang="ko-KR" sz="1000" dirty="0"/>
              <a:t> </a:t>
            </a:r>
            <a:r>
              <a:rPr lang="ko-KR" altLang="en-US" sz="1000" dirty="0"/>
              <a:t>현재 </a:t>
            </a:r>
            <a:r>
              <a:rPr lang="ko-KR" altLang="en-US" sz="1000" dirty="0" err="1"/>
              <a:t>덱을</a:t>
            </a:r>
            <a:r>
              <a:rPr lang="ko-KR" altLang="en-US" sz="1000" dirty="0"/>
              <a:t> 보여줍니다</a:t>
            </a:r>
            <a:r>
              <a:rPr lang="en-US" altLang="ko-KR" sz="1000" dirty="0"/>
              <a:t>.</a:t>
            </a:r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:a16="http://schemas.microsoft.com/office/drawing/2014/main" id="{A649B21C-B725-4963-ABA5-E8B0A0149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990" y="561086"/>
            <a:ext cx="9389633" cy="528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4937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EB30A0A-037A-4B53-B6D1-2C3D792A0A88}"/>
              </a:ext>
            </a:extLst>
          </p:cNvPr>
          <p:cNvSpPr txBox="1"/>
          <p:nvPr/>
        </p:nvSpPr>
        <p:spPr>
          <a:xfrm>
            <a:off x="197296" y="198243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카드 제거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F60AC6B-ECB8-4C71-9186-700A3969098E}"/>
              </a:ext>
            </a:extLst>
          </p:cNvPr>
          <p:cNvSpPr txBox="1"/>
          <p:nvPr/>
        </p:nvSpPr>
        <p:spPr>
          <a:xfrm>
            <a:off x="5331583" y="6055790"/>
            <a:ext cx="2159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제거할 카드를 선택하면 확인 창과 함께 한번 더 확인을 시켜줍니다</a:t>
            </a:r>
            <a:r>
              <a:rPr lang="en-US" altLang="ko-KR" sz="1000" dirty="0"/>
              <a:t>.</a:t>
            </a:r>
          </a:p>
        </p:txBody>
      </p:sp>
      <p:pic>
        <p:nvPicPr>
          <p:cNvPr id="7" name="그림 6" descr="실외, 건물, 표지판이(가) 표시된 사진&#10;&#10;자동 생성된 설명">
            <a:extLst>
              <a:ext uri="{FF2B5EF4-FFF2-40B4-BE49-F238E27FC236}">
                <a16:creationId xmlns:a16="http://schemas.microsoft.com/office/drawing/2014/main" id="{CD312211-B9B7-4DDF-AD58-48CE71BA4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981" y="779033"/>
            <a:ext cx="8846770" cy="497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060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개체, 슬롯머신이(가) 표시된 사진&#10;&#10;자동 생성된 설명">
            <a:extLst>
              <a:ext uri="{FF2B5EF4-FFF2-40B4-BE49-F238E27FC236}">
                <a16:creationId xmlns:a16="http://schemas.microsoft.com/office/drawing/2014/main" id="{8AA23F24-6C4F-40D5-A283-02562601C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128" y="769954"/>
            <a:ext cx="9021673" cy="507469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C8EC91B-F493-4354-B1E1-832A4FC2F07C}"/>
              </a:ext>
            </a:extLst>
          </p:cNvPr>
          <p:cNvSpPr txBox="1"/>
          <p:nvPr/>
        </p:nvSpPr>
        <p:spPr>
          <a:xfrm>
            <a:off x="197296" y="198243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카드 목록 확인하기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8A1D074-52A5-4875-AE5F-707A85ACE4E0}"/>
              </a:ext>
            </a:extLst>
          </p:cNvPr>
          <p:cNvSpPr txBox="1"/>
          <p:nvPr/>
        </p:nvSpPr>
        <p:spPr>
          <a:xfrm>
            <a:off x="3737441" y="6145341"/>
            <a:ext cx="19541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현재 해금된 카드들입니다</a:t>
            </a:r>
            <a:r>
              <a:rPr lang="en-US" altLang="ko-KR" sz="1000" dirty="0"/>
              <a:t>.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0B9E6551-936E-40FB-BD91-0B35D8657671}"/>
              </a:ext>
            </a:extLst>
          </p:cNvPr>
          <p:cNvCxnSpPr>
            <a:cxnSpLocks/>
          </p:cNvCxnSpPr>
          <p:nvPr/>
        </p:nvCxnSpPr>
        <p:spPr>
          <a:xfrm flipH="1">
            <a:off x="4976008" y="4170784"/>
            <a:ext cx="1119992" cy="1972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9345CE8-971E-4E4B-9589-B18B025CFA5C}"/>
              </a:ext>
            </a:extLst>
          </p:cNvPr>
          <p:cNvSpPr txBox="1"/>
          <p:nvPr/>
        </p:nvSpPr>
        <p:spPr>
          <a:xfrm>
            <a:off x="7848717" y="6482829"/>
            <a:ext cx="23770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현재 해금되지 않은 카드들입니다</a:t>
            </a:r>
            <a:r>
              <a:rPr lang="en-US" altLang="ko-KR" sz="1000" dirty="0"/>
              <a:t>.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7D0A1C8-3D83-4DD7-B0FC-84C481FDD9AA}"/>
              </a:ext>
            </a:extLst>
          </p:cNvPr>
          <p:cNvCxnSpPr>
            <a:cxnSpLocks/>
          </p:cNvCxnSpPr>
          <p:nvPr/>
        </p:nvCxnSpPr>
        <p:spPr>
          <a:xfrm flipH="1">
            <a:off x="8947894" y="5169159"/>
            <a:ext cx="475788" cy="126777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3FEF3D5-5F0A-4D97-AA2B-6C6FAB7DCA60}"/>
              </a:ext>
            </a:extLst>
          </p:cNvPr>
          <p:cNvCxnSpPr>
            <a:cxnSpLocks/>
          </p:cNvCxnSpPr>
          <p:nvPr/>
        </p:nvCxnSpPr>
        <p:spPr>
          <a:xfrm flipH="1">
            <a:off x="1793926" y="1533082"/>
            <a:ext cx="2159027" cy="143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2D32C22-052F-4083-85AC-BA130D5E1334}"/>
              </a:ext>
            </a:extLst>
          </p:cNvPr>
          <p:cNvSpPr txBox="1"/>
          <p:nvPr/>
        </p:nvSpPr>
        <p:spPr>
          <a:xfrm>
            <a:off x="482854" y="1400013"/>
            <a:ext cx="1954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현재 선택된 캐릭터를</a:t>
            </a:r>
            <a:endParaRPr lang="en-US" altLang="ko-KR" sz="1000" dirty="0"/>
          </a:p>
          <a:p>
            <a:r>
              <a:rPr lang="ko-KR" altLang="en-US" sz="1000" dirty="0"/>
              <a:t>표시합니다</a:t>
            </a:r>
            <a:r>
              <a:rPr lang="en-US" altLang="ko-KR" sz="1000" dirty="0"/>
              <a:t>.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4B4C90-3FC5-401D-820F-1AB2CDE68327}"/>
              </a:ext>
            </a:extLst>
          </p:cNvPr>
          <p:cNvCxnSpPr>
            <a:cxnSpLocks/>
          </p:cNvCxnSpPr>
          <p:nvPr/>
        </p:nvCxnSpPr>
        <p:spPr>
          <a:xfrm flipH="1">
            <a:off x="1625580" y="1965618"/>
            <a:ext cx="8550538" cy="213159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013AFB1-8A07-4492-90AC-6AFB4783A900}"/>
              </a:ext>
            </a:extLst>
          </p:cNvPr>
          <p:cNvSpPr txBox="1"/>
          <p:nvPr/>
        </p:nvSpPr>
        <p:spPr>
          <a:xfrm>
            <a:off x="256981" y="3862595"/>
            <a:ext cx="1954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</a:t>
            </a:r>
            <a:r>
              <a:rPr lang="ko-KR" altLang="en-US" sz="1000" dirty="0"/>
              <a:t>중첩 </a:t>
            </a:r>
            <a:r>
              <a:rPr lang="en-US" altLang="ko-KR" sz="1000" dirty="0"/>
              <a:t>, 3</a:t>
            </a:r>
            <a:r>
              <a:rPr lang="ko-KR" altLang="en-US" sz="1000" dirty="0"/>
              <a:t>중첩 순으로</a:t>
            </a:r>
            <a:endParaRPr lang="en-US" altLang="ko-KR" sz="1000" dirty="0"/>
          </a:p>
          <a:p>
            <a:r>
              <a:rPr lang="ko-KR" altLang="en-US" sz="1000" dirty="0"/>
              <a:t>카드를 보여줍니다</a:t>
            </a:r>
            <a:r>
              <a:rPr lang="en-US" altLang="ko-KR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6004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건물이(가) 표시된 사진&#10;&#10;자동 생성된 설명">
            <a:extLst>
              <a:ext uri="{FF2B5EF4-FFF2-40B4-BE49-F238E27FC236}">
                <a16:creationId xmlns:a16="http://schemas.microsoft.com/office/drawing/2014/main" id="{46B4674F-7C96-48E6-93DD-E48B38EFC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20" y="110979"/>
            <a:ext cx="8824784" cy="49639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B30A0A-037A-4B53-B6D1-2C3D792A0A88}"/>
              </a:ext>
            </a:extLst>
          </p:cNvPr>
          <p:cNvSpPr txBox="1"/>
          <p:nvPr/>
        </p:nvSpPr>
        <p:spPr>
          <a:xfrm>
            <a:off x="197296" y="19824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전투 시작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78FC10F-F5A7-4214-83E9-16CA90106C7E}"/>
              </a:ext>
            </a:extLst>
          </p:cNvPr>
          <p:cNvCxnSpPr>
            <a:cxnSpLocks/>
          </p:cNvCxnSpPr>
          <p:nvPr/>
        </p:nvCxnSpPr>
        <p:spPr>
          <a:xfrm flipH="1">
            <a:off x="1848002" y="2727832"/>
            <a:ext cx="3914267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EDA45ECC-915A-4650-A2C9-1CBBF9D40F4B}"/>
              </a:ext>
            </a:extLst>
          </p:cNvPr>
          <p:cNvSpPr txBox="1"/>
          <p:nvPr/>
        </p:nvSpPr>
        <p:spPr>
          <a:xfrm>
            <a:off x="1139400" y="2604721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</a:rPr>
              <a:t>현재 층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625E2FE-A7D1-4F24-BFCD-23864FA3E8D0}"/>
              </a:ext>
            </a:extLst>
          </p:cNvPr>
          <p:cNvSpPr txBox="1"/>
          <p:nvPr/>
        </p:nvSpPr>
        <p:spPr>
          <a:xfrm>
            <a:off x="483900" y="2850942"/>
            <a:ext cx="16017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해당 층에 입장 할 때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짧은 시간 동안 보여주는</a:t>
            </a:r>
            <a:endParaRPr lang="en-US" altLang="ko-KR" sz="1000" dirty="0"/>
          </a:p>
          <a:p>
            <a:r>
              <a:rPr lang="ko-KR" altLang="en-US" sz="1000" dirty="0"/>
              <a:t>팝업 창입니다</a:t>
            </a:r>
            <a:r>
              <a:rPr lang="en-US" altLang="ko-KR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16224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개체이(가) 표시된 사진&#10;&#10;자동 생성된 설명">
            <a:extLst>
              <a:ext uri="{FF2B5EF4-FFF2-40B4-BE49-F238E27FC236}">
                <a16:creationId xmlns:a16="http://schemas.microsoft.com/office/drawing/2014/main" id="{3CC9341F-816B-42F1-A9DE-817FE7462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615" y="770068"/>
            <a:ext cx="8751145" cy="492251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C8EC91B-F493-4354-B1E1-832A4FC2F07C}"/>
              </a:ext>
            </a:extLst>
          </p:cNvPr>
          <p:cNvSpPr txBox="1"/>
          <p:nvPr/>
        </p:nvSpPr>
        <p:spPr>
          <a:xfrm>
            <a:off x="197296" y="198243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카드 목록 확인하기</a:t>
            </a:r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3FEF3D5-5F0A-4D97-AA2B-6C6FAB7DCA60}"/>
              </a:ext>
            </a:extLst>
          </p:cNvPr>
          <p:cNvCxnSpPr>
            <a:cxnSpLocks/>
          </p:cNvCxnSpPr>
          <p:nvPr/>
        </p:nvCxnSpPr>
        <p:spPr>
          <a:xfrm flipH="1">
            <a:off x="1793927" y="1490122"/>
            <a:ext cx="4089605" cy="18619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2D32C22-052F-4083-85AC-BA130D5E1334}"/>
              </a:ext>
            </a:extLst>
          </p:cNvPr>
          <p:cNvSpPr txBox="1"/>
          <p:nvPr/>
        </p:nvSpPr>
        <p:spPr>
          <a:xfrm>
            <a:off x="756240" y="1400013"/>
            <a:ext cx="195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다른 캐릭터를</a:t>
            </a:r>
            <a:endParaRPr lang="en-US" altLang="ko-KR" sz="1000" dirty="0"/>
          </a:p>
          <a:p>
            <a:r>
              <a:rPr lang="ko-KR" altLang="en-US" sz="1000" dirty="0"/>
              <a:t>표시할 때는</a:t>
            </a:r>
            <a:endParaRPr lang="en-US" altLang="ko-KR" sz="1000" dirty="0"/>
          </a:p>
          <a:p>
            <a:r>
              <a:rPr lang="ko-KR" altLang="en-US" sz="1000" dirty="0"/>
              <a:t>해당 아이콘이</a:t>
            </a:r>
            <a:endParaRPr lang="en-US" altLang="ko-KR" sz="1000" dirty="0"/>
          </a:p>
          <a:p>
            <a:r>
              <a:rPr lang="ko-KR" altLang="en-US" sz="1000" dirty="0"/>
              <a:t>움직입니다</a:t>
            </a:r>
            <a:r>
              <a:rPr lang="en-US" altLang="ko-KR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60429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건물이(가) 표시된 사진&#10;&#10;자동 생성된 설명">
            <a:extLst>
              <a:ext uri="{FF2B5EF4-FFF2-40B4-BE49-F238E27FC236}">
                <a16:creationId xmlns:a16="http://schemas.microsoft.com/office/drawing/2014/main" id="{D26C2046-9E92-4DD0-9A1F-CC825875E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483" y="487346"/>
            <a:ext cx="8851257" cy="49788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B30A0A-037A-4B53-B6D1-2C3D792A0A88}"/>
              </a:ext>
            </a:extLst>
          </p:cNvPr>
          <p:cNvSpPr txBox="1"/>
          <p:nvPr/>
        </p:nvSpPr>
        <p:spPr>
          <a:xfrm>
            <a:off x="197296" y="19824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옵션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77B8C465-647F-47A7-BEB8-4ECF31985CF9}"/>
              </a:ext>
            </a:extLst>
          </p:cNvPr>
          <p:cNvCxnSpPr>
            <a:cxnSpLocks/>
          </p:cNvCxnSpPr>
          <p:nvPr/>
        </p:nvCxnSpPr>
        <p:spPr>
          <a:xfrm flipH="1" flipV="1">
            <a:off x="1793929" y="1676318"/>
            <a:ext cx="864522" cy="36544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62994444-F13E-4795-A990-95C9997AA181}"/>
              </a:ext>
            </a:extLst>
          </p:cNvPr>
          <p:cNvSpPr txBox="1"/>
          <p:nvPr/>
        </p:nvSpPr>
        <p:spPr>
          <a:xfrm>
            <a:off x="226352" y="1399905"/>
            <a:ext cx="19242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BGM</a:t>
            </a:r>
            <a:r>
              <a:rPr lang="ko-KR" altLang="en-US" sz="1000" dirty="0"/>
              <a:t>을 </a:t>
            </a:r>
            <a:r>
              <a:rPr lang="en-US" altLang="ko-KR" sz="1000" dirty="0"/>
              <a:t>ON / OFF </a:t>
            </a:r>
            <a:r>
              <a:rPr lang="ko-KR" altLang="en-US" sz="1000" dirty="0"/>
              <a:t>합니다</a:t>
            </a:r>
            <a:r>
              <a:rPr lang="en-US" altLang="ko-KR" sz="1000" dirty="0"/>
              <a:t>.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81505FE-D68F-4655-AE24-6A8C31246420}"/>
              </a:ext>
            </a:extLst>
          </p:cNvPr>
          <p:cNvCxnSpPr>
            <a:cxnSpLocks/>
          </p:cNvCxnSpPr>
          <p:nvPr/>
        </p:nvCxnSpPr>
        <p:spPr>
          <a:xfrm flipH="1" flipV="1">
            <a:off x="1813500" y="2286760"/>
            <a:ext cx="864522" cy="36544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AEB3706-7D2F-4163-A927-173ED998A56A}"/>
              </a:ext>
            </a:extLst>
          </p:cNvPr>
          <p:cNvSpPr txBox="1"/>
          <p:nvPr/>
        </p:nvSpPr>
        <p:spPr>
          <a:xfrm>
            <a:off x="247072" y="2010156"/>
            <a:ext cx="19242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SOUND</a:t>
            </a:r>
            <a:r>
              <a:rPr lang="ko-KR" altLang="en-US" sz="1000" dirty="0"/>
              <a:t>를 </a:t>
            </a:r>
            <a:r>
              <a:rPr lang="en-US" altLang="ko-KR" sz="1000" dirty="0"/>
              <a:t>ON / OFF </a:t>
            </a:r>
            <a:r>
              <a:rPr lang="ko-KR" altLang="en-US" sz="1000" dirty="0"/>
              <a:t>합니다</a:t>
            </a:r>
            <a:r>
              <a:rPr lang="en-US" altLang="ko-KR" sz="1000" dirty="0"/>
              <a:t>.</a:t>
            </a: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9AFF134-A905-472F-B531-5D6A270B2FC7}"/>
              </a:ext>
            </a:extLst>
          </p:cNvPr>
          <p:cNvCxnSpPr>
            <a:cxnSpLocks/>
          </p:cNvCxnSpPr>
          <p:nvPr/>
        </p:nvCxnSpPr>
        <p:spPr>
          <a:xfrm flipH="1" flipV="1">
            <a:off x="1802154" y="2957334"/>
            <a:ext cx="864522" cy="36544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976C56E-6BEE-4BFC-9740-CA1BEB179E17}"/>
              </a:ext>
            </a:extLst>
          </p:cNvPr>
          <p:cNvSpPr txBox="1"/>
          <p:nvPr/>
        </p:nvSpPr>
        <p:spPr>
          <a:xfrm>
            <a:off x="235726" y="2680730"/>
            <a:ext cx="19242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게임 스피드를 조절합니다</a:t>
            </a:r>
            <a:r>
              <a:rPr lang="en-US" altLang="ko-KR" sz="1000" dirty="0"/>
              <a:t>.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D617BA1-4ADE-4127-8EB5-E2FACD27A8B6}"/>
              </a:ext>
            </a:extLst>
          </p:cNvPr>
          <p:cNvSpPr txBox="1"/>
          <p:nvPr/>
        </p:nvSpPr>
        <p:spPr>
          <a:xfrm>
            <a:off x="3182967" y="5648398"/>
            <a:ext cx="19242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현재 스테이지를 </a:t>
            </a:r>
            <a:r>
              <a:rPr lang="ko-KR" altLang="en-US" sz="1000" dirty="0" err="1"/>
              <a:t>재시작합니다</a:t>
            </a:r>
            <a:r>
              <a:rPr lang="en-US" altLang="ko-KR" sz="1000" dirty="0"/>
              <a:t>.</a:t>
            </a: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14479EF-3C1E-4CBA-94CB-B93A14F7F8C4}"/>
              </a:ext>
            </a:extLst>
          </p:cNvPr>
          <p:cNvCxnSpPr>
            <a:cxnSpLocks/>
          </p:cNvCxnSpPr>
          <p:nvPr/>
        </p:nvCxnSpPr>
        <p:spPr>
          <a:xfrm flipH="1">
            <a:off x="6630603" y="4757014"/>
            <a:ext cx="482122" cy="10891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29BC8975-42A3-443E-A267-8019BA60E2F8}"/>
              </a:ext>
            </a:extLst>
          </p:cNvPr>
          <p:cNvSpPr txBox="1"/>
          <p:nvPr/>
        </p:nvSpPr>
        <p:spPr>
          <a:xfrm>
            <a:off x="5998661" y="5933582"/>
            <a:ext cx="19242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뒤로 돌아갑니다</a:t>
            </a:r>
            <a:r>
              <a:rPr lang="en-US" altLang="ko-KR" sz="1000" dirty="0"/>
              <a:t>.</a:t>
            </a: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C702A38D-D987-4D87-8F3D-B32150F8975D}"/>
              </a:ext>
            </a:extLst>
          </p:cNvPr>
          <p:cNvCxnSpPr>
            <a:cxnSpLocks/>
          </p:cNvCxnSpPr>
          <p:nvPr/>
        </p:nvCxnSpPr>
        <p:spPr>
          <a:xfrm flipH="1">
            <a:off x="4344603" y="3836894"/>
            <a:ext cx="981775" cy="181150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8915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EB30A0A-037A-4B53-B6D1-2C3D792A0A88}"/>
              </a:ext>
            </a:extLst>
          </p:cNvPr>
          <p:cNvSpPr txBox="1"/>
          <p:nvPr/>
        </p:nvSpPr>
        <p:spPr>
          <a:xfrm>
            <a:off x="197296" y="198243"/>
            <a:ext cx="431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장애물 및 챕터 조건 </a:t>
            </a:r>
            <a:r>
              <a:rPr lang="ko-KR" altLang="en-US" dirty="0" err="1"/>
              <a:t>디버프</a:t>
            </a:r>
            <a:r>
              <a:rPr lang="ko-KR" altLang="en-US" dirty="0"/>
              <a:t> 아이콘 </a:t>
            </a:r>
            <a:r>
              <a:rPr lang="en-US" altLang="ko-KR" dirty="0" err="1"/>
              <a:t>png</a:t>
            </a:r>
            <a:endParaRPr lang="ko-KR" altLang="en-US" dirty="0"/>
          </a:p>
        </p:txBody>
      </p:sp>
      <p:pic>
        <p:nvPicPr>
          <p:cNvPr id="3" name="그림 2" descr="방, 도박장, 장면이(가) 표시된 사진&#10;&#10;자동 생성된 설명">
            <a:extLst>
              <a:ext uri="{FF2B5EF4-FFF2-40B4-BE49-F238E27FC236}">
                <a16:creationId xmlns:a16="http://schemas.microsoft.com/office/drawing/2014/main" id="{E9E6EBF4-23EB-418F-ACE9-84472FE56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87" y="1795015"/>
            <a:ext cx="796407" cy="617902"/>
          </a:xfrm>
          <a:prstGeom prst="rect">
            <a:avLst/>
          </a:prstGeom>
        </p:spPr>
      </p:pic>
      <p:pic>
        <p:nvPicPr>
          <p:cNvPr id="5" name="그림 4" descr="컵, 앉아있는, 다음, 테이블이(가) 표시된 사진&#10;&#10;자동 생성된 설명">
            <a:extLst>
              <a:ext uri="{FF2B5EF4-FFF2-40B4-BE49-F238E27FC236}">
                <a16:creationId xmlns:a16="http://schemas.microsoft.com/office/drawing/2014/main" id="{5A3D370B-8FAA-4F5B-8643-28AD9445F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673" y="1518364"/>
            <a:ext cx="592340" cy="8945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680C0B-48E6-4BB4-998D-A016951D4D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308" y="1518364"/>
            <a:ext cx="1118191" cy="894553"/>
          </a:xfrm>
          <a:prstGeom prst="rect">
            <a:avLst/>
          </a:prstGeom>
        </p:spPr>
      </p:pic>
      <p:pic>
        <p:nvPicPr>
          <p:cNvPr id="10" name="그림 9" descr="나무이(가) 표시된 사진&#10;&#10;자동 생성된 설명">
            <a:extLst>
              <a:ext uri="{FF2B5EF4-FFF2-40B4-BE49-F238E27FC236}">
                <a16:creationId xmlns:a16="http://schemas.microsoft.com/office/drawing/2014/main" id="{4A715682-9B65-4390-8CF4-899A4DE501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67" y="1362455"/>
            <a:ext cx="888853" cy="105046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A423A4B-CB7E-4AA3-801A-61A117E0AC20}"/>
              </a:ext>
            </a:extLst>
          </p:cNvPr>
          <p:cNvSpPr txBox="1"/>
          <p:nvPr/>
        </p:nvSpPr>
        <p:spPr>
          <a:xfrm>
            <a:off x="3094685" y="2715113"/>
            <a:ext cx="19541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현재 </a:t>
            </a:r>
            <a:r>
              <a:rPr lang="en-US" altLang="ko-KR" sz="1000" dirty="0"/>
              <a:t>4</a:t>
            </a:r>
            <a:r>
              <a:rPr lang="ko-KR" altLang="en-US" sz="1000" dirty="0"/>
              <a:t>종류가 있습니다</a:t>
            </a:r>
            <a:r>
              <a:rPr lang="en-US" altLang="ko-KR" sz="1000" dirty="0"/>
              <a:t>.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84B60607-5B19-4A3E-A105-0B93CD27EA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97" y="3429000"/>
            <a:ext cx="1140226" cy="113145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58E26BF-1EBD-45E4-A28C-97D452B31D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915" y="4809564"/>
            <a:ext cx="1140226" cy="113145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E84EB271-01C3-45B3-B06B-2DF53CB4D3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921" y="4809564"/>
            <a:ext cx="1140226" cy="113145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F9AD19E6-9154-4CF4-8D44-6EDC80374E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826" y="4809565"/>
            <a:ext cx="1140226" cy="113145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17E3417-0F8D-4B1D-B182-1073EC481B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97" y="4809565"/>
            <a:ext cx="1140226" cy="1131455"/>
          </a:xfrm>
          <a:prstGeom prst="rect">
            <a:avLst/>
          </a:prstGeom>
        </p:spPr>
      </p:pic>
      <p:pic>
        <p:nvPicPr>
          <p:cNvPr id="46" name="그림 45" descr="개체이(가) 표시된 사진&#10;&#10;자동 생성된 설명">
            <a:extLst>
              <a:ext uri="{FF2B5EF4-FFF2-40B4-BE49-F238E27FC236}">
                <a16:creationId xmlns:a16="http://schemas.microsoft.com/office/drawing/2014/main" id="{1AAB1795-5383-48C3-8FE7-BB5EF07F8E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085" y="3429000"/>
            <a:ext cx="1140226" cy="1131455"/>
          </a:xfrm>
          <a:prstGeom prst="rect">
            <a:avLst/>
          </a:prstGeom>
        </p:spPr>
      </p:pic>
      <p:pic>
        <p:nvPicPr>
          <p:cNvPr id="48" name="그림 47" descr="동물이(가) 표시된 사진&#10;&#10;자동 생성된 설명">
            <a:extLst>
              <a:ext uri="{FF2B5EF4-FFF2-40B4-BE49-F238E27FC236}">
                <a16:creationId xmlns:a16="http://schemas.microsoft.com/office/drawing/2014/main" id="{3C14050E-7603-4E6D-8B08-BC41ECC5D4D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437" y="3429000"/>
            <a:ext cx="1140226" cy="1131455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7D0F2ED2-80EC-4F50-8DAE-5016DBB133C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789" y="3429000"/>
            <a:ext cx="1140226" cy="1131455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DD4D58CF-748A-4066-96A1-AFEB4420D4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141" y="3429000"/>
            <a:ext cx="1140226" cy="113145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E1C37AC-4416-4CF1-BB8B-D70927C857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921" y="3429000"/>
            <a:ext cx="1140226" cy="113145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E533DEC4-255B-45F1-AFF6-CCE2454CF9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701" y="3429000"/>
            <a:ext cx="1140226" cy="1131455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C412FB54-5F9B-492C-81D3-71121B3C3604}"/>
              </a:ext>
            </a:extLst>
          </p:cNvPr>
          <p:cNvSpPr txBox="1"/>
          <p:nvPr/>
        </p:nvSpPr>
        <p:spPr>
          <a:xfrm>
            <a:off x="6865158" y="5381525"/>
            <a:ext cx="19541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현재 </a:t>
            </a:r>
            <a:r>
              <a:rPr lang="en-US" altLang="ko-KR" sz="1000" dirty="0"/>
              <a:t>11</a:t>
            </a:r>
            <a:r>
              <a:rPr lang="ko-KR" altLang="en-US" sz="1000" dirty="0"/>
              <a:t>종류가 있습니다</a:t>
            </a:r>
            <a:r>
              <a:rPr lang="en-US" altLang="ko-KR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48440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EB30A0A-037A-4B53-B6D1-2C3D792A0A88}"/>
              </a:ext>
            </a:extLst>
          </p:cNvPr>
          <p:cNvSpPr txBox="1"/>
          <p:nvPr/>
        </p:nvSpPr>
        <p:spPr>
          <a:xfrm>
            <a:off x="197296" y="198243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필드 타일 </a:t>
            </a:r>
            <a:r>
              <a:rPr lang="en-US" altLang="ko-KR" dirty="0" err="1"/>
              <a:t>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8C5B6C-3C2F-4E9C-8F74-4058A5DA4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602" y="1430902"/>
            <a:ext cx="949181" cy="9491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CDDDBB-6453-4987-9BFF-AA9227B06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554" y="1430903"/>
            <a:ext cx="949181" cy="94918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C73DCC8-844D-4D1C-913B-F0A7B5E9F0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586" y="1430902"/>
            <a:ext cx="949181" cy="94918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9BFF440-52E5-4932-BFF4-CF1DA8A383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618" y="1349076"/>
            <a:ext cx="1112832" cy="111283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C381B2F-16A6-45B2-9FD5-5EA3132B8B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570" y="1430903"/>
            <a:ext cx="949181" cy="94918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375DA8F-9E64-4A4E-98C7-083C270CB050}"/>
              </a:ext>
            </a:extLst>
          </p:cNvPr>
          <p:cNvSpPr txBox="1"/>
          <p:nvPr/>
        </p:nvSpPr>
        <p:spPr>
          <a:xfrm>
            <a:off x="2037222" y="2461908"/>
            <a:ext cx="19242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기본 타일 입니다</a:t>
            </a:r>
            <a:r>
              <a:rPr lang="en-US" altLang="ko-KR" sz="1000" dirty="0"/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AD0C12-D50C-4980-B9D2-2767AB13D328}"/>
              </a:ext>
            </a:extLst>
          </p:cNvPr>
          <p:cNvSpPr txBox="1"/>
          <p:nvPr/>
        </p:nvSpPr>
        <p:spPr>
          <a:xfrm>
            <a:off x="3650869" y="2431130"/>
            <a:ext cx="19242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활성화 타일 입니다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( </a:t>
            </a:r>
            <a:r>
              <a:rPr lang="ko-KR" altLang="en-US" sz="1000" dirty="0"/>
              <a:t>캐릭터 </a:t>
            </a:r>
            <a:r>
              <a:rPr lang="en-US" altLang="ko-KR" sz="1000" dirty="0"/>
              <a:t>, </a:t>
            </a:r>
            <a:r>
              <a:rPr lang="ko-KR" altLang="en-US" sz="1000" dirty="0"/>
              <a:t>몬스터가</a:t>
            </a:r>
            <a:endParaRPr lang="en-US" altLang="ko-KR" sz="1000" dirty="0"/>
          </a:p>
          <a:p>
            <a:r>
              <a:rPr lang="ko-KR" altLang="en-US" sz="1000" dirty="0"/>
              <a:t>존재할 때 등 </a:t>
            </a:r>
            <a:r>
              <a:rPr lang="en-US" altLang="ko-KR" sz="1000" dirty="0"/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5779A8-F550-42A7-964D-8059FBA4A922}"/>
              </a:ext>
            </a:extLst>
          </p:cNvPr>
          <p:cNvSpPr txBox="1"/>
          <p:nvPr/>
        </p:nvSpPr>
        <p:spPr>
          <a:xfrm>
            <a:off x="5376045" y="2461908"/>
            <a:ext cx="19242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장애물 등으로 인해</a:t>
            </a:r>
            <a:endParaRPr lang="en-US" altLang="ko-KR" sz="1000" dirty="0"/>
          </a:p>
          <a:p>
            <a:r>
              <a:rPr lang="ko-KR" altLang="en-US" sz="1000" dirty="0"/>
              <a:t>접근 되지 않는</a:t>
            </a:r>
            <a:endParaRPr lang="en-US" altLang="ko-KR" sz="1000" dirty="0"/>
          </a:p>
          <a:p>
            <a:r>
              <a:rPr lang="ko-KR" altLang="en-US" sz="1000" dirty="0"/>
              <a:t>타일입니다</a:t>
            </a:r>
            <a:r>
              <a:rPr lang="en-US" altLang="ko-KR" sz="1000" dirty="0"/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29AE12-142A-48EE-9ED1-341B2709DBE4}"/>
              </a:ext>
            </a:extLst>
          </p:cNvPr>
          <p:cNvSpPr txBox="1"/>
          <p:nvPr/>
        </p:nvSpPr>
        <p:spPr>
          <a:xfrm>
            <a:off x="7019823" y="2461908"/>
            <a:ext cx="1924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스킬 범위 출력 시</a:t>
            </a:r>
            <a:endParaRPr lang="en-US" altLang="ko-KR" sz="1000" dirty="0"/>
          </a:p>
          <a:p>
            <a:r>
              <a:rPr lang="ko-KR" altLang="en-US" sz="1000" dirty="0"/>
              <a:t>사용되는 타일입니다</a:t>
            </a:r>
            <a:r>
              <a:rPr lang="en-US" altLang="ko-KR" sz="1000" dirty="0"/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966636-EE61-498B-AAE9-2F6ED4E8CCE3}"/>
              </a:ext>
            </a:extLst>
          </p:cNvPr>
          <p:cNvSpPr txBox="1"/>
          <p:nvPr/>
        </p:nvSpPr>
        <p:spPr>
          <a:xfrm>
            <a:off x="8848618" y="2487341"/>
            <a:ext cx="19242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탈출용 타일 입니다</a:t>
            </a:r>
            <a:r>
              <a:rPr lang="en-US" altLang="ko-KR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2478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개체이(가) 표시된 사진&#10;&#10;자동 생성된 설명">
            <a:extLst>
              <a:ext uri="{FF2B5EF4-FFF2-40B4-BE49-F238E27FC236}">
                <a16:creationId xmlns:a16="http://schemas.microsoft.com/office/drawing/2014/main" id="{C84EE6DF-535B-47F2-928B-D5434BAB7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315" y="706402"/>
            <a:ext cx="9316932" cy="52407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B30A0A-037A-4B53-B6D1-2C3D792A0A88}"/>
              </a:ext>
            </a:extLst>
          </p:cNvPr>
          <p:cNvSpPr txBox="1"/>
          <p:nvPr/>
        </p:nvSpPr>
        <p:spPr>
          <a:xfrm>
            <a:off x="197296" y="198243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카드 배치 창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FB71AAD-8489-40C0-B7E8-DDD10B987525}"/>
              </a:ext>
            </a:extLst>
          </p:cNvPr>
          <p:cNvSpPr txBox="1"/>
          <p:nvPr/>
        </p:nvSpPr>
        <p:spPr>
          <a:xfrm>
            <a:off x="133315" y="2520278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</a:rPr>
              <a:t>숨기기</a:t>
            </a:r>
            <a:endParaRPr lang="en-US" altLang="ko-KR" sz="1000" dirty="0">
              <a:solidFill>
                <a:srgbClr val="FF0000"/>
              </a:solidFill>
            </a:endParaRPr>
          </a:p>
          <a:p>
            <a:r>
              <a:rPr lang="ko-KR" altLang="en-US" sz="1000" dirty="0">
                <a:solidFill>
                  <a:srgbClr val="FF0000"/>
                </a:solidFill>
              </a:rPr>
              <a:t>버튼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D24BB28-12BC-4906-815E-3DBF0B779672}"/>
              </a:ext>
            </a:extLst>
          </p:cNvPr>
          <p:cNvSpPr txBox="1"/>
          <p:nvPr/>
        </p:nvSpPr>
        <p:spPr>
          <a:xfrm>
            <a:off x="6906945" y="6228412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</a:rPr>
              <a:t>카드 배치 구역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5819FAB-E460-469F-AA2F-5BB8F46C6748}"/>
              </a:ext>
            </a:extLst>
          </p:cNvPr>
          <p:cNvSpPr txBox="1"/>
          <p:nvPr/>
        </p:nvSpPr>
        <p:spPr>
          <a:xfrm>
            <a:off x="11260761" y="2036142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</a:rPr>
              <a:t>무작위 카드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4F6E6A0-EC0E-4A89-B110-712C7B160555}"/>
              </a:ext>
            </a:extLst>
          </p:cNvPr>
          <p:cNvSpPr txBox="1"/>
          <p:nvPr/>
        </p:nvSpPr>
        <p:spPr>
          <a:xfrm>
            <a:off x="3989" y="2976759"/>
            <a:ext cx="12843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해당 버튼으로</a:t>
            </a:r>
            <a:endParaRPr lang="en-US" altLang="ko-KR" sz="1000" dirty="0"/>
          </a:p>
          <a:p>
            <a:r>
              <a:rPr lang="ko-KR" altLang="en-US" sz="1000" dirty="0"/>
              <a:t>잠시 카드 선택</a:t>
            </a:r>
            <a:endParaRPr lang="en-US" altLang="ko-KR" sz="1000" dirty="0"/>
          </a:p>
          <a:p>
            <a:r>
              <a:rPr lang="ko-KR" altLang="en-US" sz="1000" dirty="0"/>
              <a:t>화면을 벗어납니다</a:t>
            </a:r>
            <a:r>
              <a:rPr lang="en-US" altLang="ko-KR" sz="1000" dirty="0"/>
              <a:t>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A3A155D-E924-4BD2-B8F1-226CB47F6E18}"/>
              </a:ext>
            </a:extLst>
          </p:cNvPr>
          <p:cNvSpPr txBox="1"/>
          <p:nvPr/>
        </p:nvSpPr>
        <p:spPr>
          <a:xfrm>
            <a:off x="7957990" y="6164016"/>
            <a:ext cx="31694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카드들을 선택하고 해당 구간을 터치하여</a:t>
            </a:r>
            <a:endParaRPr lang="en-US" altLang="ko-KR" sz="1000" dirty="0"/>
          </a:p>
          <a:p>
            <a:r>
              <a:rPr lang="ko-KR" altLang="en-US" sz="1000" dirty="0"/>
              <a:t>카드를 배치 할 수 있습니다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( </a:t>
            </a:r>
            <a:r>
              <a:rPr lang="ko-KR" altLang="en-US" sz="1000" dirty="0"/>
              <a:t>구역이 간소화 되어 있었다면 강제로 올라옵니다</a:t>
            </a:r>
            <a:r>
              <a:rPr lang="en-US" altLang="ko-KR" sz="1000" dirty="0"/>
              <a:t>. 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3AA203E-483B-4FE9-A3D9-7267EE68CE9F}"/>
              </a:ext>
            </a:extLst>
          </p:cNvPr>
          <p:cNvSpPr txBox="1"/>
          <p:nvPr/>
        </p:nvSpPr>
        <p:spPr>
          <a:xfrm>
            <a:off x="11027949" y="2323261"/>
            <a:ext cx="121700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덱에</a:t>
            </a:r>
            <a:r>
              <a:rPr lang="ko-KR" altLang="en-US" sz="1000" dirty="0"/>
              <a:t> 있는 카드 중</a:t>
            </a:r>
            <a:endParaRPr lang="en-US" altLang="ko-KR" sz="1000" dirty="0"/>
          </a:p>
          <a:p>
            <a:r>
              <a:rPr lang="ko-KR" altLang="en-US" sz="1000" dirty="0"/>
              <a:t>무작위로 </a:t>
            </a:r>
            <a:r>
              <a:rPr lang="en-US" altLang="ko-KR" sz="1000" dirty="0"/>
              <a:t>3</a:t>
            </a:r>
            <a:r>
              <a:rPr lang="ko-KR" altLang="en-US" sz="1000" dirty="0"/>
              <a:t>장의</a:t>
            </a:r>
            <a:endParaRPr lang="en-US" altLang="ko-KR" sz="1000" dirty="0"/>
          </a:p>
          <a:p>
            <a:r>
              <a:rPr lang="ko-KR" altLang="en-US" sz="1000" dirty="0"/>
              <a:t>카드가 등장</a:t>
            </a:r>
            <a:endParaRPr lang="en-US" altLang="ko-KR" sz="1000" dirty="0"/>
          </a:p>
          <a:p>
            <a:r>
              <a:rPr lang="ko-KR" altLang="en-US" sz="1000" dirty="0"/>
              <a:t>합니다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해당 카드를 다시</a:t>
            </a:r>
            <a:endParaRPr lang="en-US" altLang="ko-KR" sz="1000" dirty="0"/>
          </a:p>
          <a:p>
            <a:r>
              <a:rPr lang="ko-KR" altLang="en-US" sz="1000" dirty="0"/>
              <a:t>선택하면 선택이</a:t>
            </a:r>
            <a:endParaRPr lang="en-US" altLang="ko-KR" sz="1000" dirty="0"/>
          </a:p>
          <a:p>
            <a:r>
              <a:rPr lang="ko-KR" altLang="en-US" sz="1000" dirty="0"/>
              <a:t>취소됩니다</a:t>
            </a:r>
            <a:r>
              <a:rPr lang="en-US" altLang="ko-KR" sz="1000" dirty="0"/>
              <a:t>.</a:t>
            </a: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7B65FBDA-BA22-479C-9866-A971DB94B4B9}"/>
              </a:ext>
            </a:extLst>
          </p:cNvPr>
          <p:cNvCxnSpPr>
            <a:cxnSpLocks/>
          </p:cNvCxnSpPr>
          <p:nvPr/>
        </p:nvCxnSpPr>
        <p:spPr>
          <a:xfrm>
            <a:off x="5900959" y="5361569"/>
            <a:ext cx="1787600" cy="7725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0844E8C-65B1-4AEB-A35D-274319A4E2A5}"/>
              </a:ext>
            </a:extLst>
          </p:cNvPr>
          <p:cNvCxnSpPr>
            <a:cxnSpLocks/>
          </p:cNvCxnSpPr>
          <p:nvPr/>
        </p:nvCxnSpPr>
        <p:spPr>
          <a:xfrm flipH="1">
            <a:off x="728825" y="2653849"/>
            <a:ext cx="822386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6D42D0E-810A-4588-B7BD-4869CD09FD7A}"/>
              </a:ext>
            </a:extLst>
          </p:cNvPr>
          <p:cNvCxnSpPr>
            <a:cxnSpLocks/>
          </p:cNvCxnSpPr>
          <p:nvPr/>
        </p:nvCxnSpPr>
        <p:spPr>
          <a:xfrm flipV="1">
            <a:off x="6555816" y="2135876"/>
            <a:ext cx="4668404" cy="5593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FCD99C5E-DA07-45A8-B1C9-8F0EFF914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84" y="3002575"/>
            <a:ext cx="645265" cy="645265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046A0CB3-4F42-4FB8-BE53-D40BCAF9AE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293" y="2930062"/>
            <a:ext cx="744672" cy="74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26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138B555-3599-492C-A3CD-399B8A914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932" y="770068"/>
            <a:ext cx="9197390" cy="51735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B30A0A-037A-4B53-B6D1-2C3D792A0A88}"/>
              </a:ext>
            </a:extLst>
          </p:cNvPr>
          <p:cNvSpPr txBox="1"/>
          <p:nvPr/>
        </p:nvSpPr>
        <p:spPr>
          <a:xfrm>
            <a:off x="197296" y="198243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카드 배치 창</a:t>
            </a:r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1DDC8DF-26AF-4809-99AA-E94FF3EC351F}"/>
              </a:ext>
            </a:extLst>
          </p:cNvPr>
          <p:cNvCxnSpPr>
            <a:cxnSpLocks/>
          </p:cNvCxnSpPr>
          <p:nvPr/>
        </p:nvCxnSpPr>
        <p:spPr>
          <a:xfrm flipH="1">
            <a:off x="3459167" y="5450902"/>
            <a:ext cx="841845" cy="70069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42486FA-22D3-430D-B128-8A06ABA86599}"/>
              </a:ext>
            </a:extLst>
          </p:cNvPr>
          <p:cNvSpPr txBox="1"/>
          <p:nvPr/>
        </p:nvSpPr>
        <p:spPr>
          <a:xfrm>
            <a:off x="2332225" y="6242629"/>
            <a:ext cx="2829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첫 번째 카드가 배치된 모습입니다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남은 카드들은 애니메이션을 통해 제거됩니다</a:t>
            </a:r>
            <a:r>
              <a:rPr lang="en-US" altLang="ko-KR" sz="10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6CF07A-54B3-467C-8E69-717E265E1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379" y="3029470"/>
            <a:ext cx="645265" cy="645265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0ED017A-469A-43D6-B2C6-AB80D28974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293" y="2947992"/>
            <a:ext cx="744672" cy="74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939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5A630FA-3A11-407E-AC6B-CB60BE8B1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464" y="703168"/>
            <a:ext cx="9411931" cy="52942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B30A0A-037A-4B53-B6D1-2C3D792A0A88}"/>
              </a:ext>
            </a:extLst>
          </p:cNvPr>
          <p:cNvSpPr txBox="1"/>
          <p:nvPr/>
        </p:nvSpPr>
        <p:spPr>
          <a:xfrm>
            <a:off x="197296" y="198243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카드 배치 창</a:t>
            </a:r>
            <a:r>
              <a:rPr lang="en-US" altLang="ko-KR" dirty="0"/>
              <a:t>_</a:t>
            </a:r>
            <a:r>
              <a:rPr lang="ko-KR" altLang="en-US" dirty="0"/>
              <a:t>카드 숨기기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C45AADA-967D-4370-8EFB-B4127D7C6CC1}"/>
              </a:ext>
            </a:extLst>
          </p:cNvPr>
          <p:cNvSpPr txBox="1"/>
          <p:nvPr/>
        </p:nvSpPr>
        <p:spPr>
          <a:xfrm>
            <a:off x="369115" y="2630734"/>
            <a:ext cx="870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</a:rPr>
              <a:t>보이기 버튼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75FE91B-D545-45C9-A3E5-9E9FE22003EB}"/>
              </a:ext>
            </a:extLst>
          </p:cNvPr>
          <p:cNvCxnSpPr>
            <a:cxnSpLocks/>
          </p:cNvCxnSpPr>
          <p:nvPr/>
        </p:nvCxnSpPr>
        <p:spPr>
          <a:xfrm flipH="1">
            <a:off x="1335741" y="2753845"/>
            <a:ext cx="599447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E456FD7E-D975-4964-9F91-74BD6DC37175}"/>
              </a:ext>
            </a:extLst>
          </p:cNvPr>
          <p:cNvSpPr txBox="1"/>
          <p:nvPr/>
        </p:nvSpPr>
        <p:spPr>
          <a:xfrm>
            <a:off x="76921" y="3003886"/>
            <a:ext cx="14125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해당 버튼으로</a:t>
            </a:r>
            <a:endParaRPr lang="en-US" altLang="ko-KR" sz="1000" dirty="0"/>
          </a:p>
          <a:p>
            <a:r>
              <a:rPr lang="ko-KR" altLang="en-US" sz="1000" dirty="0"/>
              <a:t>다시 카드 선택</a:t>
            </a:r>
            <a:endParaRPr lang="en-US" altLang="ko-KR" sz="1000" dirty="0"/>
          </a:p>
          <a:p>
            <a:r>
              <a:rPr lang="ko-KR" altLang="en-US" sz="1000" dirty="0"/>
              <a:t>화면으로 돌아옵니다</a:t>
            </a:r>
            <a:r>
              <a:rPr lang="en-US" altLang="ko-KR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4495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09227F1-1DC7-47CE-BBF6-5E6D3063B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58" y="756589"/>
            <a:ext cx="9207909" cy="51794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B30A0A-037A-4B53-B6D1-2C3D792A0A88}"/>
              </a:ext>
            </a:extLst>
          </p:cNvPr>
          <p:cNvSpPr txBox="1"/>
          <p:nvPr/>
        </p:nvSpPr>
        <p:spPr>
          <a:xfrm>
            <a:off x="197296" y="198243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전투 화면 </a:t>
            </a:r>
            <a:r>
              <a:rPr lang="en-US" altLang="ko-KR" dirty="0"/>
              <a:t>_ </a:t>
            </a:r>
            <a:r>
              <a:rPr lang="ko-KR" altLang="en-US" dirty="0"/>
              <a:t>카드 간소화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F613CDC-A3DC-4BF0-B568-1ACB0DE42357}"/>
              </a:ext>
            </a:extLst>
          </p:cNvPr>
          <p:cNvSpPr/>
          <p:nvPr/>
        </p:nvSpPr>
        <p:spPr>
          <a:xfrm>
            <a:off x="2356966" y="5480944"/>
            <a:ext cx="8133461" cy="5416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BAA30A-497D-4CC4-8F09-C7E5BC70265F}"/>
              </a:ext>
            </a:extLst>
          </p:cNvPr>
          <p:cNvSpPr txBox="1"/>
          <p:nvPr/>
        </p:nvSpPr>
        <p:spPr>
          <a:xfrm>
            <a:off x="1203483" y="6360804"/>
            <a:ext cx="870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</a:rPr>
              <a:t>카드 간소화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0457D22-3982-4685-AE9A-3F63057F29A4}"/>
              </a:ext>
            </a:extLst>
          </p:cNvPr>
          <p:cNvCxnSpPr>
            <a:cxnSpLocks/>
          </p:cNvCxnSpPr>
          <p:nvPr/>
        </p:nvCxnSpPr>
        <p:spPr>
          <a:xfrm flipH="1">
            <a:off x="1641329" y="5936038"/>
            <a:ext cx="715638" cy="32287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9A200A3-5EF4-48EB-A6E1-23DD52F4AFA4}"/>
              </a:ext>
            </a:extLst>
          </p:cNvPr>
          <p:cNvSpPr txBox="1"/>
          <p:nvPr/>
        </p:nvSpPr>
        <p:spPr>
          <a:xfrm>
            <a:off x="2109573" y="6305732"/>
            <a:ext cx="5859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해당 부분을 위 아래로 </a:t>
            </a:r>
            <a:r>
              <a:rPr lang="ko-KR" altLang="en-US" sz="1000" dirty="0" err="1"/>
              <a:t>드래그하여</a:t>
            </a:r>
            <a:r>
              <a:rPr lang="ko-KR" altLang="en-US" sz="1000" dirty="0"/>
              <a:t> 간소화 또는 펼쳐 보기를 할 수 있습니다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간소화의 경우 카드의 </a:t>
            </a:r>
            <a:r>
              <a:rPr lang="ko-KR" altLang="en-US" sz="1000" dirty="0" err="1"/>
              <a:t>윗</a:t>
            </a:r>
            <a:r>
              <a:rPr lang="ko-KR" altLang="en-US" sz="1000" dirty="0"/>
              <a:t> 부분이 일정 부분 드러나 해당 카드의 간략한 정보를 확인 할 수 있습니다</a:t>
            </a:r>
            <a:r>
              <a:rPr lang="en-US" altLang="ko-KR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6213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3452</TotalTime>
  <Words>1073</Words>
  <Application>Microsoft Office PowerPoint</Application>
  <PresentationFormat>와이드스크린</PresentationFormat>
  <Paragraphs>302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함 동균</dc:creator>
  <cp:lastModifiedBy>함 동균</cp:lastModifiedBy>
  <cp:revision>441</cp:revision>
  <dcterms:created xsi:type="dcterms:W3CDTF">2019-06-19T01:45:52Z</dcterms:created>
  <dcterms:modified xsi:type="dcterms:W3CDTF">2019-09-18T07:01:02Z</dcterms:modified>
</cp:coreProperties>
</file>